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4" r:id="rId1"/>
  </p:sldMasterIdLst>
  <p:notesMasterIdLst>
    <p:notesMasterId r:id="rId180"/>
  </p:notesMasterIdLst>
  <p:sldIdLst>
    <p:sldId id="256" r:id="rId2"/>
    <p:sldId id="971" r:id="rId3"/>
    <p:sldId id="941" r:id="rId4"/>
    <p:sldId id="702" r:id="rId5"/>
    <p:sldId id="648" r:id="rId6"/>
    <p:sldId id="700" r:id="rId7"/>
    <p:sldId id="701" r:id="rId8"/>
    <p:sldId id="928" r:id="rId9"/>
    <p:sldId id="649" r:id="rId10"/>
    <p:sldId id="698" r:id="rId11"/>
    <p:sldId id="699" r:id="rId12"/>
    <p:sldId id="929" r:id="rId13"/>
    <p:sldId id="658" r:id="rId14"/>
    <p:sldId id="697" r:id="rId15"/>
    <p:sldId id="930" r:id="rId16"/>
    <p:sldId id="614" r:id="rId17"/>
    <p:sldId id="659" r:id="rId18"/>
    <p:sldId id="684" r:id="rId19"/>
    <p:sldId id="694" r:id="rId20"/>
    <p:sldId id="445" r:id="rId21"/>
    <p:sldId id="262" r:id="rId22"/>
    <p:sldId id="676" r:id="rId23"/>
    <p:sldId id="921" r:id="rId24"/>
    <p:sldId id="575" r:id="rId25"/>
    <p:sldId id="576" r:id="rId26"/>
    <p:sldId id="674" r:id="rId27"/>
    <p:sldId id="955" r:id="rId28"/>
    <p:sldId id="281" r:id="rId29"/>
    <p:sldId id="578" r:id="rId30"/>
    <p:sldId id="952" r:id="rId31"/>
    <p:sldId id="953" r:id="rId32"/>
    <p:sldId id="951" r:id="rId33"/>
    <p:sldId id="704" r:id="rId34"/>
    <p:sldId id="277" r:id="rId35"/>
    <p:sldId id="462" r:id="rId36"/>
    <p:sldId id="932" r:id="rId37"/>
    <p:sldId id="685" r:id="rId38"/>
    <p:sldId id="271" r:id="rId39"/>
    <p:sldId id="954" r:id="rId40"/>
    <p:sldId id="579" r:id="rId41"/>
    <p:sldId id="709" r:id="rId42"/>
    <p:sldId id="710" r:id="rId43"/>
    <p:sldId id="713" r:id="rId44"/>
    <p:sldId id="715" r:id="rId45"/>
    <p:sldId id="721" r:id="rId46"/>
    <p:sldId id="726" r:id="rId47"/>
    <p:sldId id="728" r:id="rId48"/>
    <p:sldId id="499" r:id="rId49"/>
    <p:sldId id="269" r:id="rId50"/>
    <p:sldId id="706" r:id="rId51"/>
    <p:sldId id="690" r:id="rId52"/>
    <p:sldId id="707" r:id="rId53"/>
    <p:sldId id="646" r:id="rId54"/>
    <p:sldId id="267" r:id="rId55"/>
    <p:sldId id="943" r:id="rId56"/>
    <p:sldId id="644" r:id="rId57"/>
    <p:sldId id="580" r:id="rId58"/>
    <p:sldId id="686" r:id="rId59"/>
    <p:sldId id="687" r:id="rId60"/>
    <p:sldId id="689" r:id="rId61"/>
    <p:sldId id="680" r:id="rId62"/>
    <p:sldId id="681" r:id="rId63"/>
    <p:sldId id="682" r:id="rId64"/>
    <p:sldId id="452" r:id="rId65"/>
    <p:sldId id="460" r:id="rId66"/>
    <p:sldId id="497" r:id="rId67"/>
    <p:sldId id="449" r:id="rId68"/>
    <p:sldId id="948" r:id="rId69"/>
    <p:sldId id="459" r:id="rId70"/>
    <p:sldId id="581" r:id="rId71"/>
    <p:sldId id="456" r:id="rId72"/>
    <p:sldId id="451" r:id="rId73"/>
    <p:sldId id="455" r:id="rId74"/>
    <p:sldId id="550" r:id="rId75"/>
    <p:sldId id="285" r:id="rId76"/>
    <p:sldId id="678" r:id="rId77"/>
    <p:sldId id="956" r:id="rId78"/>
    <p:sldId id="304" r:id="rId79"/>
    <p:sldId id="957" r:id="rId80"/>
    <p:sldId id="958" r:id="rId81"/>
    <p:sldId id="695" r:id="rId82"/>
    <p:sldId id="696" r:id="rId83"/>
    <p:sldId id="288" r:id="rId84"/>
    <p:sldId id="735" r:id="rId85"/>
    <p:sldId id="739" r:id="rId86"/>
    <p:sldId id="740" r:id="rId87"/>
    <p:sldId id="745" r:id="rId88"/>
    <p:sldId id="746" r:id="rId89"/>
    <p:sldId id="750" r:id="rId90"/>
    <p:sldId id="751" r:id="rId91"/>
    <p:sldId id="752" r:id="rId92"/>
    <p:sldId id="753" r:id="rId93"/>
    <p:sldId id="756" r:id="rId94"/>
    <p:sldId id="758" r:id="rId95"/>
    <p:sldId id="762" r:id="rId96"/>
    <p:sldId id="772" r:id="rId97"/>
    <p:sldId id="773" r:id="rId98"/>
    <p:sldId id="774" r:id="rId99"/>
    <p:sldId id="775" r:id="rId100"/>
    <p:sldId id="972" r:id="rId101"/>
    <p:sldId id="933" r:id="rId102"/>
    <p:sldId id="973" r:id="rId103"/>
    <p:sldId id="975" r:id="rId104"/>
    <p:sldId id="949" r:id="rId105"/>
    <p:sldId id="976" r:id="rId106"/>
    <p:sldId id="979" r:id="rId107"/>
    <p:sldId id="980" r:id="rId108"/>
    <p:sldId id="981" r:id="rId109"/>
    <p:sldId id="984" r:id="rId110"/>
    <p:sldId id="985" r:id="rId111"/>
    <p:sldId id="993" r:id="rId112"/>
    <p:sldId id="934" r:id="rId113"/>
    <p:sldId id="782" r:id="rId114"/>
    <p:sldId id="783" r:id="rId115"/>
    <p:sldId id="781" r:id="rId116"/>
    <p:sldId id="787" r:id="rId117"/>
    <p:sldId id="950" r:id="rId118"/>
    <p:sldId id="788" r:id="rId119"/>
    <p:sldId id="935" r:id="rId120"/>
    <p:sldId id="794" r:id="rId121"/>
    <p:sldId id="795" r:id="rId122"/>
    <p:sldId id="936" r:id="rId123"/>
    <p:sldId id="796" r:id="rId124"/>
    <p:sldId id="802" r:id="rId125"/>
    <p:sldId id="803" r:id="rId126"/>
    <p:sldId id="808" r:id="rId127"/>
    <p:sldId id="814" r:id="rId128"/>
    <p:sldId id="817" r:id="rId129"/>
    <p:sldId id="819" r:id="rId130"/>
    <p:sldId id="824" r:id="rId131"/>
    <p:sldId id="825" r:id="rId132"/>
    <p:sldId id="828" r:id="rId133"/>
    <p:sldId id="829" r:id="rId134"/>
    <p:sldId id="959" r:id="rId135"/>
    <p:sldId id="922" r:id="rId136"/>
    <p:sldId id="923" r:id="rId137"/>
    <p:sldId id="960" r:id="rId138"/>
    <p:sldId id="924" r:id="rId139"/>
    <p:sldId id="925" r:id="rId140"/>
    <p:sldId id="961" r:id="rId141"/>
    <p:sldId id="926" r:id="rId142"/>
    <p:sldId id="962" r:id="rId143"/>
    <p:sldId id="963" r:id="rId144"/>
    <p:sldId id="964" r:id="rId145"/>
    <p:sldId id="965" r:id="rId146"/>
    <p:sldId id="966" r:id="rId147"/>
    <p:sldId id="852" r:id="rId148"/>
    <p:sldId id="927" r:id="rId149"/>
    <p:sldId id="967" r:id="rId150"/>
    <p:sldId id="968" r:id="rId151"/>
    <p:sldId id="854" r:id="rId152"/>
    <p:sldId id="855" r:id="rId153"/>
    <p:sldId id="969" r:id="rId154"/>
    <p:sldId id="860" r:id="rId155"/>
    <p:sldId id="866" r:id="rId156"/>
    <p:sldId id="867" r:id="rId157"/>
    <p:sldId id="869" r:id="rId158"/>
    <p:sldId id="874" r:id="rId159"/>
    <p:sldId id="878" r:id="rId160"/>
    <p:sldId id="881" r:id="rId161"/>
    <p:sldId id="861" r:id="rId162"/>
    <p:sldId id="885" r:id="rId163"/>
    <p:sldId id="886" r:id="rId164"/>
    <p:sldId id="889" r:id="rId165"/>
    <p:sldId id="896" r:id="rId166"/>
    <p:sldId id="898" r:id="rId167"/>
    <p:sldId id="902" r:id="rId168"/>
    <p:sldId id="938" r:id="rId169"/>
    <p:sldId id="940" r:id="rId170"/>
    <p:sldId id="914" r:id="rId171"/>
    <p:sldId id="917" r:id="rId172"/>
    <p:sldId id="918" r:id="rId173"/>
    <p:sldId id="919" r:id="rId174"/>
    <p:sldId id="920" r:id="rId175"/>
    <p:sldId id="945" r:id="rId176"/>
    <p:sldId id="944" r:id="rId177"/>
    <p:sldId id="946" r:id="rId178"/>
    <p:sldId id="947" r:id="rId179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CC"/>
    <a:srgbClr val="FF0000"/>
    <a:srgbClr val="4D4389"/>
    <a:srgbClr val="FFFFE5"/>
    <a:srgbClr val="FFFFCC"/>
    <a:srgbClr val="FF6600"/>
    <a:srgbClr val="663300"/>
    <a:srgbClr val="7DB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64" autoAdjust="0"/>
  </p:normalViewPr>
  <p:slideViewPr>
    <p:cSldViewPr>
      <p:cViewPr varScale="1">
        <p:scale>
          <a:sx n="76" d="100"/>
          <a:sy n="76" d="100"/>
        </p:scale>
        <p:origin x="58" y="211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viewProps" Target="viewProp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9225628-DC20-4CB4-A916-065E5B6A6AA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Pier_Francesco_Mola" TargetMode="External"/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9B89059-0FDC-4684-A8D0-FA4AE38C7ABB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FC015A-8044-4ECD-8FDE-A01404F28AE6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ATTENZIONE</a:t>
            </a:r>
          </a:p>
          <a:p>
            <a:r>
              <a:rPr lang="it-IT" altLang="it-IT" smtClean="0"/>
              <a:t>Dio accetta l’agnello sacrificato da </a:t>
            </a:r>
          </a:p>
        </p:txBody>
      </p:sp>
      <p:sp>
        <p:nvSpPr>
          <p:cNvPr id="3891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782072-0D95-4AA8-804A-8C02992C0AF8}" type="slidenum">
              <a:rPr lang="it-IT" altLang="it-IT"/>
              <a:pPr/>
              <a:t>15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La mezzaluna fertile</a:t>
            </a:r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04ECDF6-F75F-44EC-A007-163CD3D1C9F8}" type="slidenum">
              <a:rPr lang="it-IT" altLang="it-IT"/>
              <a:pPr/>
              <a:t>16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4F55D1-F875-4C66-91D6-3AFE6DEB32F6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8B841A7-F7EE-4A43-AEB7-15BECA276166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smtClean="0"/>
              <a:t>Ur dei Caldei dove è nato Abramo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A59458-424A-4149-A4E0-198A8D457F68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2519820-45B7-4619-AA04-A76085D09CF4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FCDB37-230B-4115-812D-E1E06230E6E4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8A0D54-B2BE-445F-B1A8-66AF9EC0564F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935484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8A0D54-B2BE-445F-B1A8-66AF9EC0564F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FIRENZE il </a:t>
            </a:r>
          </a:p>
          <a:p>
            <a:r>
              <a:rPr lang="it-IT" dirty="0" smtClean="0"/>
              <a:t>Battistero e l’Antico Testamento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7929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7EA70E-E59D-4327-9543-B0238808A2DF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19C91D-A14A-40A9-B8CE-64048A0E43C2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EF47B5-946F-420D-A07A-B41A3DB7D16F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ATTENZIONE</a:t>
            </a:r>
          </a:p>
          <a:p>
            <a:r>
              <a:rPr lang="it-IT" altLang="it-IT" smtClean="0"/>
              <a:t>Dio accetta l’agnello sacrificato da </a:t>
            </a:r>
          </a:p>
        </p:txBody>
      </p:sp>
      <p:sp>
        <p:nvSpPr>
          <p:cNvPr id="675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C2990B-05C2-400B-858B-9504C442DD6A}" type="slidenum">
              <a:rPr lang="it-IT" altLang="it-IT"/>
              <a:pPr/>
              <a:t>36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1A357A-CA03-4E31-A66A-DBADDFCC08EE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Mecca: la </a:t>
            </a:r>
            <a:r>
              <a:rPr lang="it-IT" dirty="0" err="1" smtClean="0"/>
              <a:t>Kaba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39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4211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A2372F-ED94-455D-AABE-2B1B24F9DD2A}" type="slidenum">
              <a:rPr lang="it-IT" altLang="it-IT"/>
              <a:pPr/>
              <a:t>40</a:t>
            </a:fld>
            <a:endParaRPr lang="it-IT" altLang="it-IT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A429B6-59D3-4F1D-92A8-E3530E5E2210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7C8C4F-944F-4FAB-A807-4D69A61F2090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Ravenna: Basilica di S.</a:t>
            </a:r>
            <a:r>
              <a:rPr lang="it-IT" baseline="0" dirty="0" smtClean="0"/>
              <a:t> Apollinare in Classe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47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079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11CF45-0EDB-4129-A02D-928FAE2F93BA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DA01F5-817C-4653-9DB5-7B43CCD9E1DF}" type="slidenum">
              <a:rPr lang="it-IT" altLang="it-IT"/>
              <a:pPr/>
              <a:t>55</a:t>
            </a:fld>
            <a:endParaRPr lang="it-IT" altLang="it-IT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E68CD8-EF66-413A-9E7F-76E1339789E1}" type="slidenum">
              <a:rPr lang="it-IT" altLang="it-IT"/>
              <a:pPr/>
              <a:t>57</a:t>
            </a:fld>
            <a:endParaRPr lang="it-IT" altLang="it-IT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387C529-E07B-45AE-9A6E-B87ABAE61FD8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36D6F3-F803-4AE5-A180-548F0A6F0B39}" type="slidenum">
              <a:rPr lang="it-IT" altLang="it-IT"/>
              <a:pPr/>
              <a:t>62</a:t>
            </a:fld>
            <a:endParaRPr lang="it-IT" altLang="it-IT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704BAF0-161A-4963-B268-ECAA7BE7A346}" type="slidenum">
              <a:rPr lang="it-IT" altLang="it-IT"/>
              <a:pPr/>
              <a:t>63</a:t>
            </a:fld>
            <a:endParaRPr lang="it-IT" altLang="it-IT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C16966B-9CF5-4122-A66C-E546E9208C35}" type="slidenum">
              <a:rPr lang="it-IT" altLang="it-IT"/>
              <a:pPr/>
              <a:t>64</a:t>
            </a:fld>
            <a:endParaRPr lang="it-IT" altLang="it-IT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C111A8B-591F-4146-8426-8F356A0AFD35}" type="slidenum">
              <a:rPr lang="it-IT" altLang="it-IT"/>
              <a:pPr/>
              <a:t>66</a:t>
            </a:fld>
            <a:endParaRPr lang="it-IT" altLang="it-IT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908EEA-CCCA-4F30-9BE9-E3CDB36D7273}" type="slidenum">
              <a:rPr lang="it-IT" altLang="it-IT"/>
              <a:pPr/>
              <a:t>67</a:t>
            </a:fld>
            <a:endParaRPr lang="it-IT" altLang="it-IT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smtClean="0"/>
              <a:t>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908EEA-CCCA-4F30-9BE9-E3CDB36D7273}" type="slidenum">
              <a:rPr lang="it-IT" altLang="it-IT"/>
              <a:pPr/>
              <a:t>68</a:t>
            </a:fld>
            <a:endParaRPr lang="it-IT" altLang="it-IT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82262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72CF2F-1023-460D-8EAB-CB2FEDDAC509}" type="slidenum">
              <a:rPr lang="it-IT" altLang="it-IT"/>
              <a:pPr/>
              <a:t>70</a:t>
            </a:fld>
            <a:endParaRPr lang="it-IT" altLang="it-IT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4B4779E-1B79-43CE-A8C4-E4534E84502F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E14428-6624-4188-8AE3-F02F4D5118EC}" type="slidenum">
              <a:rPr lang="it-IT" altLang="it-IT"/>
              <a:pPr/>
              <a:t>72</a:t>
            </a:fld>
            <a:endParaRPr lang="it-IT" altLang="it-IT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16BB67-FBB1-4188-998D-76E2CCCB1B83}" type="slidenum">
              <a:rPr lang="it-IT" altLang="it-IT"/>
              <a:pPr/>
              <a:t>74</a:t>
            </a:fld>
            <a:endParaRPr lang="it-IT" altLang="it-IT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E874A16-224A-4CB1-813A-46823FEED50A}" type="slidenum">
              <a:rPr lang="it-IT" altLang="it-IT"/>
              <a:pPr/>
              <a:t>76</a:t>
            </a:fld>
            <a:endParaRPr lang="it-IT" altLang="it-IT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b="1" i="1" u="sng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Giuseppe venduto dai fratelli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. Opera di Antonio del Castillo, XVII sec.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77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42159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Giuseppe interpreta i sogni del faraone. Scuola Veneziana, sec. XVIII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79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011203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Giuseppe si fa riconoscere dai fratelli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 (1657) di </a:t>
            </a:r>
            <a:r>
              <a:rPr lang="it-IT" sz="1200" b="0" i="0" u="sng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Id3" tooltip="Pier Francesco Mola"/>
              </a:rPr>
              <a:t>Pier Francesco Mola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 Galleria di Alessandro VII (Sala Gialla), Palazzo del Quirinale, Roma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80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76749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62847B9-50C4-4185-AA8D-E9BD64BEC43C}" type="slidenum">
              <a:rPr lang="it-IT" altLang="it-IT"/>
              <a:pPr/>
              <a:t>81</a:t>
            </a:fld>
            <a:endParaRPr lang="it-IT" altLang="it-IT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smtClean="0"/>
              <a:t/>
            </a:r>
            <a:br>
              <a:rPr lang="it-IT" altLang="it-IT" smtClean="0"/>
            </a:br>
            <a:endParaRPr lang="it-IT" altLang="it-IT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5A45450-D09C-4FCD-8626-D87284E95089}" type="slidenum">
              <a:rPr lang="it-IT" altLang="it-IT"/>
              <a:pPr/>
              <a:t>82</a:t>
            </a:fld>
            <a:endParaRPr lang="it-IT" altLang="it-IT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smtClean="0"/>
              <a:t/>
            </a:r>
            <a:br>
              <a:rPr lang="it-IT" altLang="it-IT" smtClean="0"/>
            </a:br>
            <a:endParaRPr lang="it-IT" altLang="it-IT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B22DF1-7772-4B95-A18D-27868C020AC6}" type="slidenum">
              <a:rPr lang="it-IT" altLang="it-IT">
                <a:cs typeface="Arial" panose="020B0604020202020204" pitchFamily="34" charset="0"/>
              </a:rPr>
              <a:pPr/>
              <a:t>84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z="4000" b="1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F8FF88-2DE1-4D64-9101-102667227BBA}" type="slidenum">
              <a:rPr lang="it-IT" altLang="it-IT">
                <a:cs typeface="Arial" panose="020B0604020202020204" pitchFamily="34" charset="0"/>
              </a:rPr>
              <a:pPr/>
              <a:t>85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0FE59C-3E91-4EFE-9FE7-EFCB78220B8B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118D5F-0385-4B51-8131-7BA413F65703}" type="slidenum">
              <a:rPr lang="it-IT" altLang="it-IT">
                <a:cs typeface="Arial" panose="020B0604020202020204" pitchFamily="34" charset="0"/>
              </a:rPr>
              <a:pPr/>
              <a:t>89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90276B-3AFC-4F31-AF1E-D2F07844C9E4}" type="slidenum">
              <a:rPr lang="it-IT" altLang="it-IT">
                <a:cs typeface="Arial" panose="020B0604020202020204" pitchFamily="34" charset="0"/>
              </a:rPr>
              <a:pPr/>
              <a:t>90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4977FB-0B0C-4D19-9977-6217B287034D}" type="slidenum">
              <a:rPr lang="it-IT" altLang="it-IT">
                <a:cs typeface="Arial" panose="020B0604020202020204" pitchFamily="34" charset="0"/>
              </a:rPr>
              <a:pPr/>
              <a:t>92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A5B126-3E8D-4590-9D5A-27092A7AC11C}" type="slidenum">
              <a:rPr lang="it-IT" altLang="it-IT">
                <a:cs typeface="Arial" panose="020B0604020202020204" pitchFamily="34" charset="0"/>
              </a:rPr>
              <a:pPr/>
              <a:t>94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soldato romano Longino era originario di Mantova, si convertì al cristianesimo</a:t>
            </a:r>
            <a:r>
              <a:rPr lang="it-IT" baseline="0" dirty="0" smtClean="0"/>
              <a:t> </a:t>
            </a:r>
            <a:r>
              <a:rPr lang="it-IT" dirty="0" smtClean="0"/>
              <a:t> e fu lapidato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104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42227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Al 13 </a:t>
            </a:r>
            <a:r>
              <a:rPr lang="it-IT" dirty="0" err="1" smtClean="0"/>
              <a:t>dic</a:t>
            </a:r>
            <a:r>
              <a:rPr lang="it-IT" dirty="0" smtClean="0"/>
              <a:t> 2020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5D5C-CC59-47F8-A8D2-A91A7BF9AC56}" type="slidenum">
              <a:rPr lang="it-IT" smtClean="0"/>
              <a:t>105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61105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Interno, navata centrale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5D5C-CC59-47F8-A8D2-A91A7BF9AC56}" type="slidenum">
              <a:rPr lang="it-IT" smtClean="0"/>
              <a:t>107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0151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565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Il passaggio del Mar Rosso</a:t>
            </a:r>
          </a:p>
        </p:txBody>
      </p:sp>
      <p:sp>
        <p:nvSpPr>
          <p:cNvPr id="15565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16DD26-E720-411D-B379-C7128A0EC29D}" type="slidenum">
              <a:rPr lang="it-IT" altLang="it-IT"/>
              <a:pPr/>
              <a:t>112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CBB53F-5D72-49EC-B15A-9611FE04C7D3}" type="slidenum">
              <a:rPr lang="it-IT" altLang="it-IT">
                <a:cs typeface="Arial" panose="020B0604020202020204" pitchFamily="34" charset="0"/>
              </a:rPr>
              <a:pPr/>
              <a:t>113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50AB2C-A5A2-4EA6-978B-0D6D67F1878A}" type="slidenum">
              <a:rPr lang="it-IT" altLang="it-IT">
                <a:cs typeface="Arial" panose="020B0604020202020204" pitchFamily="34" charset="0"/>
              </a:rPr>
              <a:pPr/>
              <a:t>114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dirty="0" smtClean="0"/>
              <a:t>Laghi AMARI 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4DAA1C-B1B1-4FC0-838A-FD45CECDAD97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E60EB4-3488-4D49-902B-871BE7E6E770}" type="slidenum">
              <a:rPr lang="it-IT" altLang="it-IT">
                <a:cs typeface="Arial" panose="020B0604020202020204" pitchFamily="34" charset="0"/>
              </a:rPr>
              <a:pPr/>
              <a:t>115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DB73F6-1548-4036-AF47-43795E121F72}" type="slidenum">
              <a:rPr lang="it-IT" altLang="it-IT">
                <a:cs typeface="Arial" panose="020B0604020202020204" pitchFamily="34" charset="0"/>
              </a:rPr>
              <a:pPr/>
              <a:t>116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DB73F6-1548-4036-AF47-43795E121F72}" type="slidenum">
              <a:rPr lang="it-IT" altLang="it-IT">
                <a:cs typeface="Arial" panose="020B0604020202020204" pitchFamily="34" charset="0"/>
              </a:rPr>
              <a:pPr/>
              <a:t>117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90923393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251F6F-C5A7-424F-B0EC-1695A94D3281}" type="slidenum">
              <a:rPr lang="it-IT" altLang="it-IT">
                <a:cs typeface="Arial" panose="020B0604020202020204" pitchFamily="34" charset="0"/>
              </a:rPr>
              <a:pPr/>
              <a:t>118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Il passaggio del Mar Rosso</a:t>
            </a:r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CA4A00-50C6-4C90-B992-E1002424F28D}" type="slidenum">
              <a:rPr lang="it-IT" altLang="it-IT"/>
              <a:pPr/>
              <a:t>119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203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Il passaggio del Mar Rosso</a:t>
            </a:r>
          </a:p>
        </p:txBody>
      </p:sp>
      <p:sp>
        <p:nvSpPr>
          <p:cNvPr id="1720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22D842-DA2E-4C10-AE22-462DCF20DFD7}" type="slidenum">
              <a:rPr lang="it-IT" altLang="it-IT"/>
              <a:pPr/>
              <a:t>122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920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ROMA: San Pietro in Vincoli</a:t>
            </a:r>
          </a:p>
        </p:txBody>
      </p:sp>
      <p:sp>
        <p:nvSpPr>
          <p:cNvPr id="1792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CCE9723-1893-4F04-B1AE-B5EC5565D7D8}" type="slidenum">
              <a:rPr lang="it-IT" altLang="it-IT"/>
              <a:pPr/>
              <a:t>128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36C2772-E986-401E-A955-38B1E1C3A873}" type="slidenum">
              <a:rPr lang="it-IT" altLang="it-IT">
                <a:cs typeface="Arial" panose="020B0604020202020204" pitchFamily="34" charset="0"/>
              </a:rPr>
              <a:pPr/>
              <a:t>130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i="1" smtClean="0"/>
              <a:t>The Adoration of the Golden Calf' by Nicolas Poussin</a:t>
            </a:r>
            <a:r>
              <a:rPr lang="it-IT" altLang="it-IT" smtClean="0"/>
              <a:t> 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534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35000"/>
              </a:lnSpc>
            </a:pPr>
            <a:r>
              <a:rPr lang="it-IT" altLang="it-IT" b="1" smtClean="0"/>
              <a:t>NB.</a:t>
            </a:r>
            <a:r>
              <a:rPr lang="it-IT" altLang="it-IT" smtClean="0"/>
              <a:t> </a:t>
            </a:r>
            <a:r>
              <a:rPr lang="it-IT" altLang="it-IT" b="1" smtClean="0"/>
              <a:t>Mosè ordinò di sacrificare gli agnelli </a:t>
            </a:r>
          </a:p>
          <a:p>
            <a:pPr algn="ctr" eaLnBrk="1" hangingPunct="1">
              <a:lnSpc>
                <a:spcPct val="135000"/>
              </a:lnSpc>
            </a:pPr>
            <a:r>
              <a:rPr lang="it-IT" altLang="it-IT" b="1" smtClean="0"/>
              <a:t>senza spezzare le ossa </a:t>
            </a:r>
          </a:p>
          <a:p>
            <a:pPr algn="ctr" eaLnBrk="1" hangingPunct="1">
              <a:lnSpc>
                <a:spcPct val="135000"/>
              </a:lnSpc>
            </a:pPr>
            <a:r>
              <a:rPr lang="it-IT" altLang="it-IT" b="1" smtClean="0"/>
              <a:t>e di cospargere con il loro sangue gli stipiti delle porte!</a:t>
            </a:r>
            <a:endParaRPr lang="it-IT" altLang="it-IT" smtClean="0"/>
          </a:p>
        </p:txBody>
      </p:sp>
      <p:sp>
        <p:nvSpPr>
          <p:cNvPr id="18534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DEF6918-CA6A-4830-A57E-64BC600FE449}" type="slidenum">
              <a:rPr lang="it-IT" altLang="it-IT"/>
              <a:pPr/>
              <a:t>132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Giosuè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134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183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A9ED36-6D50-48CF-8B2D-53050069E184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Geremia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143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085953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profeta Isaia –</a:t>
            </a:r>
            <a:r>
              <a:rPr lang="it-IT" baseline="0" dirty="0" smtClean="0"/>
              <a:t> Michelangelo </a:t>
            </a:r>
            <a:r>
              <a:rPr lang="it-IT" baseline="0" dirty="0" err="1" smtClean="0"/>
              <a:t>Buonarotti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144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76489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Saul e Davide in un dipinto di Rembrandt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152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141013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153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172599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957D4F8-63E1-4EDB-9E3D-F7BD250808B8}" type="slidenum">
              <a:rPr lang="it-IT" altLang="it-IT"/>
              <a:pPr/>
              <a:t>155</a:t>
            </a:fld>
            <a:endParaRPr lang="it-IT" altLang="it-IT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7A34A5E-E4B8-43B6-A9B3-6B07D4E4BC08}" type="slidenum">
              <a:rPr lang="it-IT" altLang="it-IT"/>
              <a:pPr/>
              <a:t>156</a:t>
            </a:fld>
            <a:endParaRPr lang="it-IT" altLang="it-IT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C80A60-4C62-45AB-B1E9-0AA70756A77E}" type="slidenum">
              <a:rPr lang="it-IT" altLang="it-IT"/>
              <a:pPr/>
              <a:t>159</a:t>
            </a:fld>
            <a:endParaRPr lang="it-IT" altLang="it-IT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5267DA-A00C-43E8-B110-32FCDBCCA703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ATTENZIONE</a:t>
            </a:r>
          </a:p>
          <a:p>
            <a:r>
              <a:rPr lang="it-IT" altLang="it-IT" smtClean="0"/>
              <a:t>Dio accetta l’agnello sacrificato da </a:t>
            </a:r>
          </a:p>
        </p:txBody>
      </p:sp>
      <p:sp>
        <p:nvSpPr>
          <p:cNvPr id="3379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7A7914-D7DB-4CE2-8A9B-2B69EDA57396}" type="slidenum">
              <a:rPr lang="it-IT" altLang="it-IT"/>
              <a:pPr/>
              <a:t>12</a:t>
            </a:fld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8887F-0749-4676-A9C2-E74DAF7A34CB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818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6AA35-D145-4CFB-9EAA-957E9BE1CBE6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5957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2E69B3-CFE9-42BA-A5F7-AF7F29DEFECD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064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7955A6-40AF-428E-800D-E1A0BC3318EE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794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A3DF7A-EDF7-4960-8626-0A1BFA264BF5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80913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D84BCD-CA06-44BF-B61B-FAEB5B212F6C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0195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4025B7-99DE-4233-8E34-EC5CD460A41D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530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4411F-B477-45CE-A952-F700F081F43C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5867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97F15-BAB0-457D-8FC7-FB4EEC523263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9650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7640B3-5CFF-4F96-9959-36CB4944601A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8790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D0C6B3-8A4B-4EC7-B7CD-269CCEB31831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48543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5000">
              <a:schemeClr val="accent1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DE5DDD-6328-4A0C-9A33-ADA3481B6C1F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75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gif"/><Relationship Id="rId4" Type="http://schemas.openxmlformats.org/officeDocument/2006/relationships/image" Target="../media/image102.gif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20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7000">
              <a:schemeClr val="accent1">
                <a:lumMod val="60000"/>
                <a:lumOff val="40000"/>
              </a:schemeClr>
            </a:gs>
            <a:gs pos="100000">
              <a:srgbClr val="000099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919462" y="404813"/>
            <a:ext cx="8353077" cy="3095625"/>
          </a:xfrm>
          <a:solidFill>
            <a:srgbClr val="FFFFCC"/>
          </a:solidFill>
          <a:ln>
            <a:solidFill>
              <a:srgbClr val="6633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Super - SINTESI </a:t>
            </a: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Antico Testamento</a:t>
            </a:r>
            <a:endParaRPr lang="it-IT" alt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719513" y="4005263"/>
            <a:ext cx="4752975" cy="2374900"/>
          </a:xfrm>
          <a:solidFill>
            <a:srgbClr val="FFFFCC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10000"/>
              </a:lnSpc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Presentazione</a:t>
            </a:r>
          </a:p>
          <a:p>
            <a:pPr marL="0" indent="0" algn="ctr" eaLnBrk="1" hangingPunct="1">
              <a:lnSpc>
                <a:spcPct val="110000"/>
              </a:lnSpc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di  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Claudio Gobbetti</a:t>
            </a:r>
          </a:p>
          <a:p>
            <a:pPr marL="0" indent="0" algn="ctr" eaLnBrk="1" hangingPunct="1">
              <a:lnSpc>
                <a:spcPct val="110000"/>
              </a:lnSpc>
              <a:buNone/>
            </a:pPr>
            <a:endParaRPr lang="it-IT" alt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110000"/>
              </a:lnSpc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Liceo Artistico di Guidizzolo</a:t>
            </a:r>
          </a:p>
          <a:p>
            <a:pPr marL="0" indent="0" algn="ctr" eaLnBrk="1" hangingPunct="1">
              <a:lnSpc>
                <a:spcPct val="110000"/>
              </a:lnSpc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ITC Castiglione delle </a:t>
            </a:r>
            <a:r>
              <a:rPr lang="it-IT" alt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Stiviere</a:t>
            </a:r>
            <a:endParaRPr lang="it-IT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79376" y="6237312"/>
            <a:ext cx="312136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 smtClean="0"/>
              <a:t>Aggiornato </a:t>
            </a:r>
            <a:r>
              <a:rPr lang="it-IT" altLang="it-IT" sz="1800" b="1" smtClean="0"/>
              <a:t>al  </a:t>
            </a:r>
            <a:r>
              <a:rPr lang="it-IT" altLang="it-IT" sz="1800" b="1" smtClean="0"/>
              <a:t>10 </a:t>
            </a:r>
            <a:r>
              <a:rPr lang="it-IT" altLang="it-IT" sz="1800" b="1" dirty="0" smtClean="0"/>
              <a:t>mar 2021</a:t>
            </a:r>
            <a:endParaRPr lang="it-IT" altLang="it-IT" sz="1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SC0920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98438"/>
            <a:ext cx="7478713" cy="665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8739" name="Rectangle 3"/>
          <p:cNvSpPr>
            <a:spLocks noChangeArrowheads="1"/>
          </p:cNvSpPr>
          <p:nvPr/>
        </p:nvSpPr>
        <p:spPr bwMode="auto">
          <a:xfrm>
            <a:off x="2495551" y="825503"/>
            <a:ext cx="2087563" cy="159538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8740" name="Rectangle 4"/>
          <p:cNvSpPr>
            <a:spLocks noChangeArrowheads="1"/>
          </p:cNvSpPr>
          <p:nvPr/>
        </p:nvSpPr>
        <p:spPr bwMode="auto">
          <a:xfrm>
            <a:off x="197203" y="327304"/>
            <a:ext cx="5378460" cy="369332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Adamo ed Eva con i due figli piccoli: Abele e Caino</a:t>
            </a:r>
          </a:p>
        </p:txBody>
      </p:sp>
      <p:sp>
        <p:nvSpPr>
          <p:cNvPr id="628741" name="Rectangle 5"/>
          <p:cNvSpPr>
            <a:spLocks noChangeArrowheads="1"/>
          </p:cNvSpPr>
          <p:nvPr/>
        </p:nvSpPr>
        <p:spPr bwMode="auto">
          <a:xfrm>
            <a:off x="2495550" y="2234153"/>
            <a:ext cx="3028950" cy="162664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8742" name="Rectangle 6"/>
          <p:cNvSpPr>
            <a:spLocks noChangeArrowheads="1"/>
          </p:cNvSpPr>
          <p:nvPr/>
        </p:nvSpPr>
        <p:spPr bwMode="auto">
          <a:xfrm>
            <a:off x="4943872" y="1767215"/>
            <a:ext cx="3198311" cy="369332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Abele al pascolo con le capre</a:t>
            </a:r>
          </a:p>
        </p:txBody>
      </p:sp>
      <p:sp>
        <p:nvSpPr>
          <p:cNvPr id="628743" name="Rectangle 7"/>
          <p:cNvSpPr>
            <a:spLocks noChangeArrowheads="1"/>
          </p:cNvSpPr>
          <p:nvPr/>
        </p:nvSpPr>
        <p:spPr bwMode="auto">
          <a:xfrm>
            <a:off x="2495550" y="3860800"/>
            <a:ext cx="4464050" cy="25923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8744" name="Rectangle 8"/>
          <p:cNvSpPr>
            <a:spLocks noChangeArrowheads="1"/>
          </p:cNvSpPr>
          <p:nvPr/>
        </p:nvSpPr>
        <p:spPr bwMode="auto">
          <a:xfrm>
            <a:off x="460459" y="4293096"/>
            <a:ext cx="1980029" cy="369332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Caino ara i campi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62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628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1250"/>
                                        <p:tgtEl>
                                          <p:spTgt spid="628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1000"/>
                                        <p:tgtEl>
                                          <p:spTgt spid="628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500"/>
                                        <p:tgtEl>
                                          <p:spTgt spid="62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2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250"/>
                                        <p:tgtEl>
                                          <p:spTgt spid="628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1250"/>
                                        <p:tgtEl>
                                          <p:spTgt spid="628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628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250"/>
                                        <p:tgtEl>
                                          <p:spTgt spid="628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1000"/>
                                        <p:tgtEl>
                                          <p:spTgt spid="628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28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739" grpId="0" animBg="1"/>
      <p:bldP spid="628739" grpId="1" animBg="1"/>
      <p:bldP spid="628740" grpId="0" animBg="1"/>
      <p:bldP spid="628741" grpId="0" animBg="1"/>
      <p:bldP spid="628741" grpId="1" animBg="1"/>
      <p:bldP spid="628742" grpId="0" animBg="1"/>
      <p:bldP spid="628742" grpId="1" animBg="1"/>
      <p:bldP spid="628743" grpId="0" animBg="1"/>
      <p:bldP spid="628743" grpId="1" animBg="1"/>
      <p:bldP spid="628744" grpId="0" animBg="1"/>
      <p:bldP spid="628744" grpId="1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7000">
              <a:schemeClr val="accent1">
                <a:lumMod val="60000"/>
                <a:lumOff val="40000"/>
              </a:schemeClr>
            </a:gs>
            <a:gs pos="91000">
              <a:srgbClr val="00206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915" y="1341000"/>
            <a:ext cx="7438171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4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63352" y="366713"/>
            <a:ext cx="11665296" cy="6374655"/>
          </a:xfrm>
          <a:solidFill>
            <a:srgbClr val="FFFFCC"/>
          </a:solidFill>
        </p:spPr>
        <p:txBody>
          <a:bodyPr>
            <a:normAutofit fontScale="85000" lnSpcReduction="20000"/>
          </a:bodyPr>
          <a:lstStyle/>
          <a:p>
            <a:pPr algn="ctr" eaLnBrk="1" hangingPunct="1">
              <a:lnSpc>
                <a:spcPct val="145000"/>
              </a:lnSpc>
              <a:buFontTx/>
              <a:buNone/>
            </a:pP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La Pasqua Cristiana</a:t>
            </a:r>
          </a:p>
          <a:p>
            <a:pPr marL="0" indent="0" algn="ctr" eaLnBrk="1" hangingPunct="1">
              <a:lnSpc>
                <a:spcPct val="200000"/>
              </a:lnSpc>
              <a:buNone/>
            </a:pPr>
            <a:r>
              <a:rPr lang="it-IT" altLang="it-IT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Gesù</a:t>
            </a:r>
            <a:r>
              <a:rPr lang="it-IT" altLang="it-IT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500" dirty="0">
                <a:latin typeface="Arial" panose="020B0604020202020204" pitchFamily="34" charset="0"/>
                <a:cs typeface="Arial" panose="020B0604020202020204" pitchFamily="34" charset="0"/>
              </a:rPr>
              <a:t>fu sacrificato </a:t>
            </a:r>
            <a:r>
              <a:rPr lang="it-IT" altLang="it-IT" sz="3500" b="1" dirty="0">
                <a:latin typeface="Arial" panose="020B0604020202020204" pitchFamily="34" charset="0"/>
                <a:cs typeface="Arial" panose="020B0604020202020204" pitchFamily="34" charset="0"/>
              </a:rPr>
              <a:t>al posto </a:t>
            </a:r>
            <a:r>
              <a:rPr lang="it-IT" altLang="it-IT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dell’Agnello </a:t>
            </a:r>
            <a:endParaRPr lang="it-IT" altLang="it-IT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soldato romano Longino </a:t>
            </a:r>
            <a:r>
              <a:rPr lang="it-IT" altLang="it-IT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it-IT" alt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ruppe le ossa 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delle gambe a Gesù, (come invece aveva fatto con gli altri due condannati in croce), ma gli squarciò solo il cuore da cui uscì </a:t>
            </a:r>
            <a:r>
              <a:rPr lang="it-IT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sangue e plasma.</a:t>
            </a:r>
            <a:endParaRPr lang="it-IT" alt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L’evangelista Giovanni paragona il sangue di Gesù sulla croce ricordando quello dell’«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Agnello» ai tempi di </a:t>
            </a:r>
            <a:r>
              <a:rPr lang="it-IT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Mosè quando fu 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«cosparso» </a:t>
            </a:r>
            <a:r>
              <a:rPr lang="it-IT" alt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sugli stipiti delle </a:t>
            </a:r>
            <a:r>
              <a:rPr lang="it-IT" altLang="it-IT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porte </a:t>
            </a:r>
            <a:r>
              <a:rPr lang="it-IT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prima della liberazione dall’Egitto</a:t>
            </a:r>
            <a:r>
              <a:rPr lang="it-IT" altLang="it-IT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altLang="it-IT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it-IT" alt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altLang="it-IT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CROCE</a:t>
            </a:r>
            <a:r>
              <a:rPr lang="it-IT" alt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di Gesù, per l’evangelista Giovanni,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it-IT" alt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è il simbolo della </a:t>
            </a:r>
            <a:r>
              <a:rPr lang="it-IT" altLang="it-IT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Porta</a:t>
            </a:r>
            <a:r>
              <a:rPr lang="it-IT" alt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, non delle abitazioni degli ebrei come al tempo di Mosè,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it-IT" alt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ma 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it-IT" alt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Paradiso, della </a:t>
            </a:r>
            <a:r>
              <a:rPr lang="it-IT" altLang="it-IT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liberazione dai peccati</a:t>
            </a:r>
            <a:r>
              <a:rPr lang="it-IT" alt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it-IT" altLang="it-IT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9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9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9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9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9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9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9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9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9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9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9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9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9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764704"/>
            <a:ext cx="936104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0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909000"/>
            <a:ext cx="4883970" cy="504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919536" y="3572736"/>
            <a:ext cx="1152128" cy="2376264"/>
          </a:xfrm>
          <a:prstGeom prst="rect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456040" y="260648"/>
            <a:ext cx="5256584" cy="28803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IT" altLang="it-IT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Gesù, per i cristiani,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IT" altLang="it-IT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l’AGNELLO di Dio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IT" altLang="it-IT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toglie i peccati dal mondo</a:t>
            </a:r>
            <a:endParaRPr lang="it-IT" altLang="it-IT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7" b="100000" l="7429" r="99429">
                        <a14:backgroundMark x1="21286" y1="96636" x2="94714" y2="98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469"/>
          <a:stretch/>
        </p:blipFill>
        <p:spPr>
          <a:xfrm>
            <a:off x="6933271" y="2996952"/>
            <a:ext cx="430212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1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839416" y="1720840"/>
            <a:ext cx="105131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600" dirty="0"/>
              <a:t>i</a:t>
            </a:r>
            <a:r>
              <a:rPr lang="it-IT" sz="3600" dirty="0" smtClean="0"/>
              <a:t>l soldato romano </a:t>
            </a:r>
            <a:r>
              <a:rPr lang="it-IT" sz="3600" b="1" dirty="0" smtClean="0"/>
              <a:t>Longino</a:t>
            </a:r>
            <a:r>
              <a:rPr lang="it-IT" sz="3600" dirty="0" smtClean="0"/>
              <a:t> era originario di …?</a:t>
            </a:r>
          </a:p>
          <a:p>
            <a:pPr algn="ctr">
              <a:lnSpc>
                <a:spcPct val="150000"/>
              </a:lnSpc>
            </a:pPr>
            <a:r>
              <a:rPr lang="it-IT" sz="3600" b="1" dirty="0" smtClean="0"/>
              <a:t>Mantova, </a:t>
            </a:r>
          </a:p>
          <a:p>
            <a:pPr algn="ctr">
              <a:lnSpc>
                <a:spcPct val="150000"/>
              </a:lnSpc>
            </a:pPr>
            <a:r>
              <a:rPr lang="it-IT" sz="3600" dirty="0" smtClean="0"/>
              <a:t>si convertì al cristianesimo</a:t>
            </a:r>
            <a:r>
              <a:rPr lang="it-IT" sz="3600" baseline="0" dirty="0" smtClean="0"/>
              <a:t> </a:t>
            </a:r>
            <a:r>
              <a:rPr lang="it-IT" sz="3600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it-IT" sz="3600" dirty="0" smtClean="0"/>
              <a:t>e fu lapidato a Mantova 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70447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61" y="-45000"/>
            <a:ext cx="12358923" cy="694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207568" y="1268760"/>
            <a:ext cx="1296144" cy="1728192"/>
          </a:xfrm>
          <a:prstGeom prst="rect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452374" y="150215"/>
            <a:ext cx="4731858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MANTOVA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solidFill>
                  <a:schemeClr val="bg1"/>
                </a:solidFill>
                <a:cs typeface="Arial" panose="020B0604020202020204" pitchFamily="34" charset="0"/>
              </a:rPr>
              <a:t>Cupola Concattedrale Basilica S. Andrea </a:t>
            </a:r>
          </a:p>
        </p:txBody>
      </p:sp>
    </p:spTree>
    <p:extLst>
      <p:ext uri="{BB962C8B-B14F-4D97-AF65-F5344CB8AC3E}">
        <p14:creationId xmlns:p14="http://schemas.microsoft.com/office/powerpoint/2010/main" val="168708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55" y="99000"/>
            <a:ext cx="4757453" cy="666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59" y="99000"/>
            <a:ext cx="4540268" cy="6660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193124" y="332656"/>
            <a:ext cx="3800300" cy="7848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Concattedrale Basilica S. Andrea </a:t>
            </a:r>
          </a:p>
          <a:p>
            <a:pPr algn="ctr">
              <a:lnSpc>
                <a:spcPct val="150000"/>
              </a:lnSpc>
            </a:pPr>
            <a:r>
              <a:rPr lang="it-I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Piazza Andrea Mantegna - Mantova</a:t>
            </a:r>
            <a:endParaRPr lang="it-IT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25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" y="981000"/>
            <a:ext cx="11750400" cy="4896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Rettangolo 2"/>
          <p:cNvSpPr/>
          <p:nvPr/>
        </p:nvSpPr>
        <p:spPr>
          <a:xfrm>
            <a:off x="3036509" y="264135"/>
            <a:ext cx="5365571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Interno, navata centrale</a:t>
            </a:r>
          </a:p>
        </p:txBody>
      </p:sp>
    </p:spTree>
    <p:extLst>
      <p:ext uri="{BB962C8B-B14F-4D97-AF65-F5344CB8AC3E}">
        <p14:creationId xmlns:p14="http://schemas.microsoft.com/office/powerpoint/2010/main" val="79977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41" y="405000"/>
            <a:ext cx="8736519" cy="604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855640" y="4077072"/>
            <a:ext cx="6408712" cy="1800200"/>
          </a:xfrm>
          <a:prstGeom prst="rect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4195850" y="2780928"/>
            <a:ext cx="3800300" cy="87203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1"/>
                </a:solidFill>
                <a:cs typeface="Arial" panose="020B0604020202020204" pitchFamily="34" charset="0"/>
              </a:rPr>
              <a:t>Balaustra ottagonale </a:t>
            </a:r>
          </a:p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1"/>
                </a:solidFill>
                <a:cs typeface="Arial" panose="020B0604020202020204" pitchFamily="34" charset="0"/>
              </a:rPr>
              <a:t>sopra la cripta dei Sacri Vasi</a:t>
            </a:r>
            <a:endParaRPr lang="it-IT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6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0" y="9000"/>
            <a:ext cx="1220632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7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SC0920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98438"/>
            <a:ext cx="7478713" cy="665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0787" name="Rectangle 3"/>
          <p:cNvSpPr>
            <a:spLocks noChangeArrowheads="1"/>
          </p:cNvSpPr>
          <p:nvPr/>
        </p:nvSpPr>
        <p:spPr bwMode="auto">
          <a:xfrm>
            <a:off x="6023992" y="198438"/>
            <a:ext cx="2530614" cy="17907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30788" name="Rectangle 4"/>
          <p:cNvSpPr>
            <a:spLocks noChangeArrowheads="1"/>
          </p:cNvSpPr>
          <p:nvPr/>
        </p:nvSpPr>
        <p:spPr bwMode="auto">
          <a:xfrm>
            <a:off x="767408" y="198438"/>
            <a:ext cx="5151860" cy="369332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Dio apprezza il sacrificio </a:t>
            </a:r>
            <a:r>
              <a:rPr lang="it-IT" altLang="it-IT" sz="1800" dirty="0" smtClean="0"/>
              <a:t>dell’ «agnello» di </a:t>
            </a:r>
            <a:r>
              <a:rPr lang="it-IT" altLang="it-IT" sz="1800" dirty="0"/>
              <a:t>Abele </a:t>
            </a:r>
          </a:p>
        </p:txBody>
      </p:sp>
      <p:sp>
        <p:nvSpPr>
          <p:cNvPr id="630789" name="Rectangle 5"/>
          <p:cNvSpPr>
            <a:spLocks noChangeArrowheads="1"/>
          </p:cNvSpPr>
          <p:nvPr/>
        </p:nvSpPr>
        <p:spPr bwMode="auto">
          <a:xfrm>
            <a:off x="6600056" y="2133271"/>
            <a:ext cx="3383732" cy="21598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30790" name="Rectangle 6"/>
          <p:cNvSpPr>
            <a:spLocks noChangeArrowheads="1"/>
          </p:cNvSpPr>
          <p:nvPr/>
        </p:nvSpPr>
        <p:spPr bwMode="auto">
          <a:xfrm>
            <a:off x="8564130" y="1201427"/>
            <a:ext cx="3384550" cy="646331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Caino, per invidia, uccide Abele e viene rimproverato da Dio</a:t>
            </a:r>
          </a:p>
        </p:txBody>
      </p:sp>
      <p:sp>
        <p:nvSpPr>
          <p:cNvPr id="630791" name="Rectangle 7"/>
          <p:cNvSpPr>
            <a:spLocks noChangeArrowheads="1"/>
          </p:cNvSpPr>
          <p:nvPr/>
        </p:nvSpPr>
        <p:spPr bwMode="auto">
          <a:xfrm>
            <a:off x="7680176" y="3861048"/>
            <a:ext cx="1800200" cy="266429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30792" name="Rectangle 8"/>
          <p:cNvSpPr>
            <a:spLocks noChangeArrowheads="1"/>
          </p:cNvSpPr>
          <p:nvPr/>
        </p:nvSpPr>
        <p:spPr bwMode="auto">
          <a:xfrm>
            <a:off x="9594839" y="4456813"/>
            <a:ext cx="2353841" cy="369332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Caino </a:t>
            </a:r>
            <a:r>
              <a:rPr lang="it-IT" altLang="it-IT" sz="1800" dirty="0" smtClean="0"/>
              <a:t>viene cacciato</a:t>
            </a:r>
            <a:endParaRPr lang="it-IT" altLang="it-IT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30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630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1000"/>
                                        <p:tgtEl>
                                          <p:spTgt spid="630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1000"/>
                                        <p:tgtEl>
                                          <p:spTgt spid="630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630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30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630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1000"/>
                                        <p:tgtEl>
                                          <p:spTgt spid="630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630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630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1000"/>
                                        <p:tgtEl>
                                          <p:spTgt spid="630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0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1000"/>
                                        <p:tgtEl>
                                          <p:spTgt spid="630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787" grpId="0" animBg="1"/>
      <p:bldP spid="630787" grpId="1" animBg="1"/>
      <p:bldP spid="630788" grpId="0" animBg="1"/>
      <p:bldP spid="630788" grpId="1" animBg="1"/>
      <p:bldP spid="630789" grpId="0" animBg="1"/>
      <p:bldP spid="630789" grpId="1" animBg="1"/>
      <p:bldP spid="630790" grpId="0" animBg="1"/>
      <p:bldP spid="630790" grpId="1" animBg="1"/>
      <p:bldP spid="630791" grpId="0" animBg="1"/>
      <p:bldP spid="630791" grpId="1" animBg="1"/>
      <p:bldP spid="630792" grpId="0" animBg="1"/>
      <p:bldP spid="630792" grpId="1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279000"/>
            <a:ext cx="4725000" cy="630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909000"/>
            <a:ext cx="614010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5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08" y="135000"/>
            <a:ext cx="4491184" cy="658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20414" y="281353"/>
            <a:ext cx="562707" cy="50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/>
          <p:cNvCxnSpPr/>
          <p:nvPr/>
        </p:nvCxnSpPr>
        <p:spPr>
          <a:xfrm flipV="1">
            <a:off x="5094514" y="582804"/>
            <a:ext cx="1142163" cy="2612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t="308" r="21907" b="-308"/>
          <a:stretch/>
        </p:blipFill>
        <p:spPr>
          <a:xfrm>
            <a:off x="2557158" y="-27000"/>
            <a:ext cx="7077684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2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chemeClr val="accent1">
                <a:lumMod val="5000"/>
                <a:lumOff val="95000"/>
              </a:scheme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ttangolo 1"/>
          <p:cNvSpPr>
            <a:spLocks noChangeArrowheads="1"/>
          </p:cNvSpPr>
          <p:nvPr/>
        </p:nvSpPr>
        <p:spPr bwMode="auto">
          <a:xfrm>
            <a:off x="1241947" y="332656"/>
            <a:ext cx="9708107" cy="367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800" b="1" dirty="0" smtClean="0">
                <a:cs typeface="Arial" panose="020B0604020202020204" pitchFamily="34" charset="0"/>
              </a:rPr>
              <a:t>Ritorniamo ai tempi di Mosè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1100" b="1" dirty="0" smtClean="0"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800" b="1" dirty="0" smtClean="0">
                <a:cs typeface="Arial" panose="020B0604020202020204" pitchFamily="34" charset="0"/>
              </a:rPr>
              <a:t>Come potrebbe essere avvenuto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800" b="1" dirty="0" smtClean="0">
                <a:cs typeface="Arial" panose="020B0604020202020204" pitchFamily="34" charset="0"/>
              </a:rPr>
              <a:t>il «Passaggio» </a:t>
            </a:r>
            <a:r>
              <a:rPr lang="it-IT" altLang="it-IT" sz="4800" b="1" dirty="0">
                <a:cs typeface="Arial" panose="020B0604020202020204" pitchFamily="34" charset="0"/>
              </a:rPr>
              <a:t>del Mar </a:t>
            </a:r>
            <a:r>
              <a:rPr lang="it-IT" altLang="it-IT" sz="4800" b="1" dirty="0" smtClean="0">
                <a:cs typeface="Arial" panose="020B0604020202020204" pitchFamily="34" charset="0"/>
              </a:rPr>
              <a:t>Rosso?</a:t>
            </a:r>
            <a:endParaRPr lang="it-IT" altLang="it-IT" sz="4800" b="1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54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8000">
              <a:schemeClr val="accent1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SINAI da NOTRETERRE_i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4260" r="1963" b="5901"/>
          <a:stretch/>
        </p:blipFill>
        <p:spPr bwMode="auto">
          <a:xfrm>
            <a:off x="1523655" y="252000"/>
            <a:ext cx="9144691" cy="63540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5" name="Line 3"/>
          <p:cNvSpPr>
            <a:spLocks noChangeShapeType="1"/>
          </p:cNvSpPr>
          <p:nvPr/>
        </p:nvSpPr>
        <p:spPr bwMode="auto">
          <a:xfrm>
            <a:off x="3071813" y="10525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6676" name="Line 4"/>
          <p:cNvSpPr>
            <a:spLocks noChangeShapeType="1"/>
          </p:cNvSpPr>
          <p:nvPr/>
        </p:nvSpPr>
        <p:spPr bwMode="auto">
          <a:xfrm>
            <a:off x="4079875" y="10525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>
            <a:off x="2010483" y="668613"/>
            <a:ext cx="934951" cy="29155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4224339" y="2430464"/>
            <a:ext cx="1450975" cy="11080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6600" b="1">
                <a:solidFill>
                  <a:srgbClr val="FF0000"/>
                </a:solidFill>
                <a:cs typeface="Arial" panose="020B0604020202020204" pitchFamily="34" charset="0"/>
              </a:rPr>
              <a:t>NO</a:t>
            </a:r>
          </a:p>
        </p:txBody>
      </p:sp>
      <p:sp>
        <p:nvSpPr>
          <p:cNvPr id="12" name="Figura a mano libera 11"/>
          <p:cNvSpPr/>
          <p:nvPr/>
        </p:nvSpPr>
        <p:spPr>
          <a:xfrm>
            <a:off x="3098801" y="984250"/>
            <a:ext cx="1331913" cy="1525588"/>
          </a:xfrm>
          <a:custGeom>
            <a:avLst/>
            <a:gdLst>
              <a:gd name="connsiteX0" fmla="*/ 0 w 1332309"/>
              <a:gd name="connsiteY0" fmla="*/ 0 h 1526619"/>
              <a:gd name="connsiteX1" fmla="*/ 23149 w 1332309"/>
              <a:gd name="connsiteY1" fmla="*/ 69448 h 1526619"/>
              <a:gd name="connsiteX2" fmla="*/ 34724 w 1332309"/>
              <a:gd name="connsiteY2" fmla="*/ 104172 h 1526619"/>
              <a:gd name="connsiteX3" fmla="*/ 46299 w 1332309"/>
              <a:gd name="connsiteY3" fmla="*/ 254643 h 1526619"/>
              <a:gd name="connsiteX4" fmla="*/ 57873 w 1332309"/>
              <a:gd name="connsiteY4" fmla="*/ 324091 h 1526619"/>
              <a:gd name="connsiteX5" fmla="*/ 34724 w 1332309"/>
              <a:gd name="connsiteY5" fmla="*/ 509286 h 1526619"/>
              <a:gd name="connsiteX6" fmla="*/ 46299 w 1332309"/>
              <a:gd name="connsiteY6" fmla="*/ 682906 h 1526619"/>
              <a:gd name="connsiteX7" fmla="*/ 69448 w 1332309"/>
              <a:gd name="connsiteY7" fmla="*/ 717630 h 1526619"/>
              <a:gd name="connsiteX8" fmla="*/ 150471 w 1332309"/>
              <a:gd name="connsiteY8" fmla="*/ 787079 h 1526619"/>
              <a:gd name="connsiteX9" fmla="*/ 254643 w 1332309"/>
              <a:gd name="connsiteY9" fmla="*/ 868101 h 1526619"/>
              <a:gd name="connsiteX10" fmla="*/ 324091 w 1332309"/>
              <a:gd name="connsiteY10" fmla="*/ 891251 h 1526619"/>
              <a:gd name="connsiteX11" fmla="*/ 358815 w 1332309"/>
              <a:gd name="connsiteY11" fmla="*/ 914400 h 1526619"/>
              <a:gd name="connsiteX12" fmla="*/ 416689 w 1332309"/>
              <a:gd name="connsiteY12" fmla="*/ 960699 h 1526619"/>
              <a:gd name="connsiteX13" fmla="*/ 486137 w 1332309"/>
              <a:gd name="connsiteY13" fmla="*/ 1053296 h 1526619"/>
              <a:gd name="connsiteX14" fmla="*/ 520861 w 1332309"/>
              <a:gd name="connsiteY14" fmla="*/ 1064871 h 1526619"/>
              <a:gd name="connsiteX15" fmla="*/ 544010 w 1332309"/>
              <a:gd name="connsiteY15" fmla="*/ 1099595 h 1526619"/>
              <a:gd name="connsiteX16" fmla="*/ 601884 w 1332309"/>
              <a:gd name="connsiteY16" fmla="*/ 1145894 h 1526619"/>
              <a:gd name="connsiteX17" fmla="*/ 682906 w 1332309"/>
              <a:gd name="connsiteY17" fmla="*/ 1226917 h 1526619"/>
              <a:gd name="connsiteX18" fmla="*/ 717630 w 1332309"/>
              <a:gd name="connsiteY18" fmla="*/ 1296365 h 1526619"/>
              <a:gd name="connsiteX19" fmla="*/ 740780 w 1332309"/>
              <a:gd name="connsiteY19" fmla="*/ 1319514 h 1526619"/>
              <a:gd name="connsiteX20" fmla="*/ 763929 w 1332309"/>
              <a:gd name="connsiteY20" fmla="*/ 1354238 h 1526619"/>
              <a:gd name="connsiteX21" fmla="*/ 798653 w 1332309"/>
              <a:gd name="connsiteY21" fmla="*/ 1388962 h 1526619"/>
              <a:gd name="connsiteX22" fmla="*/ 821802 w 1332309"/>
              <a:gd name="connsiteY22" fmla="*/ 1423686 h 1526619"/>
              <a:gd name="connsiteX23" fmla="*/ 833377 w 1332309"/>
              <a:gd name="connsiteY23" fmla="*/ 1458410 h 1526619"/>
              <a:gd name="connsiteX24" fmla="*/ 868101 w 1332309"/>
              <a:gd name="connsiteY24" fmla="*/ 1469985 h 1526619"/>
              <a:gd name="connsiteX25" fmla="*/ 891251 w 1332309"/>
              <a:gd name="connsiteY25" fmla="*/ 1493134 h 1526619"/>
              <a:gd name="connsiteX26" fmla="*/ 1111170 w 1332309"/>
              <a:gd name="connsiteY26" fmla="*/ 1493134 h 1526619"/>
              <a:gd name="connsiteX27" fmla="*/ 1180618 w 1332309"/>
              <a:gd name="connsiteY27" fmla="*/ 1469985 h 1526619"/>
              <a:gd name="connsiteX28" fmla="*/ 1238491 w 1332309"/>
              <a:gd name="connsiteY28" fmla="*/ 1423686 h 1526619"/>
              <a:gd name="connsiteX29" fmla="*/ 1296365 w 1332309"/>
              <a:gd name="connsiteY29" fmla="*/ 1377387 h 1526619"/>
              <a:gd name="connsiteX30" fmla="*/ 1319514 w 1332309"/>
              <a:gd name="connsiteY30" fmla="*/ 1307939 h 1526619"/>
              <a:gd name="connsiteX31" fmla="*/ 1331089 w 1332309"/>
              <a:gd name="connsiteY31" fmla="*/ 1261641 h 1526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32309" h="1526619">
                <a:moveTo>
                  <a:pt x="0" y="0"/>
                </a:moveTo>
                <a:lnTo>
                  <a:pt x="23149" y="69448"/>
                </a:lnTo>
                <a:lnTo>
                  <a:pt x="34724" y="104172"/>
                </a:lnTo>
                <a:cubicBezTo>
                  <a:pt x="38582" y="154329"/>
                  <a:pt x="41033" y="204614"/>
                  <a:pt x="46299" y="254643"/>
                </a:cubicBezTo>
                <a:cubicBezTo>
                  <a:pt x="48756" y="277983"/>
                  <a:pt x="57873" y="300622"/>
                  <a:pt x="57873" y="324091"/>
                </a:cubicBezTo>
                <a:cubicBezTo>
                  <a:pt x="57873" y="449199"/>
                  <a:pt x="59173" y="435940"/>
                  <a:pt x="34724" y="509286"/>
                </a:cubicBezTo>
                <a:cubicBezTo>
                  <a:pt x="38582" y="567159"/>
                  <a:pt x="36764" y="625693"/>
                  <a:pt x="46299" y="682906"/>
                </a:cubicBezTo>
                <a:cubicBezTo>
                  <a:pt x="48586" y="696628"/>
                  <a:pt x="60395" y="707068"/>
                  <a:pt x="69448" y="717630"/>
                </a:cubicBezTo>
                <a:cubicBezTo>
                  <a:pt x="138998" y="798772"/>
                  <a:pt x="89037" y="735883"/>
                  <a:pt x="150471" y="787079"/>
                </a:cubicBezTo>
                <a:cubicBezTo>
                  <a:pt x="190419" y="820370"/>
                  <a:pt x="196133" y="848597"/>
                  <a:pt x="254643" y="868101"/>
                </a:cubicBezTo>
                <a:cubicBezTo>
                  <a:pt x="277792" y="875818"/>
                  <a:pt x="303788" y="877716"/>
                  <a:pt x="324091" y="891251"/>
                </a:cubicBezTo>
                <a:cubicBezTo>
                  <a:pt x="335666" y="898967"/>
                  <a:pt x="347952" y="905710"/>
                  <a:pt x="358815" y="914400"/>
                </a:cubicBezTo>
                <a:cubicBezTo>
                  <a:pt x="441291" y="980379"/>
                  <a:pt x="309798" y="889436"/>
                  <a:pt x="416689" y="960699"/>
                </a:cubicBezTo>
                <a:cubicBezTo>
                  <a:pt x="420523" y="966450"/>
                  <a:pt x="462344" y="1039020"/>
                  <a:pt x="486137" y="1053296"/>
                </a:cubicBezTo>
                <a:cubicBezTo>
                  <a:pt x="496599" y="1059573"/>
                  <a:pt x="509286" y="1061013"/>
                  <a:pt x="520861" y="1064871"/>
                </a:cubicBezTo>
                <a:cubicBezTo>
                  <a:pt x="528577" y="1076446"/>
                  <a:pt x="534173" y="1089758"/>
                  <a:pt x="544010" y="1099595"/>
                </a:cubicBezTo>
                <a:cubicBezTo>
                  <a:pt x="589570" y="1145155"/>
                  <a:pt x="567520" y="1100075"/>
                  <a:pt x="601884" y="1145894"/>
                </a:cubicBezTo>
                <a:cubicBezTo>
                  <a:pt x="663795" y="1228442"/>
                  <a:pt x="617909" y="1205251"/>
                  <a:pt x="682906" y="1226917"/>
                </a:cubicBezTo>
                <a:cubicBezTo>
                  <a:pt x="695131" y="1263591"/>
                  <a:pt x="691988" y="1264313"/>
                  <a:pt x="717630" y="1296365"/>
                </a:cubicBezTo>
                <a:cubicBezTo>
                  <a:pt x="724447" y="1304886"/>
                  <a:pt x="733963" y="1310993"/>
                  <a:pt x="740780" y="1319514"/>
                </a:cubicBezTo>
                <a:cubicBezTo>
                  <a:pt x="749470" y="1330377"/>
                  <a:pt x="755023" y="1343551"/>
                  <a:pt x="763929" y="1354238"/>
                </a:cubicBezTo>
                <a:cubicBezTo>
                  <a:pt x="774408" y="1366813"/>
                  <a:pt x="788174" y="1376387"/>
                  <a:pt x="798653" y="1388962"/>
                </a:cubicBezTo>
                <a:cubicBezTo>
                  <a:pt x="807559" y="1399649"/>
                  <a:pt x="815581" y="1411244"/>
                  <a:pt x="821802" y="1423686"/>
                </a:cubicBezTo>
                <a:cubicBezTo>
                  <a:pt x="827258" y="1434599"/>
                  <a:pt x="824750" y="1449783"/>
                  <a:pt x="833377" y="1458410"/>
                </a:cubicBezTo>
                <a:cubicBezTo>
                  <a:pt x="842004" y="1467037"/>
                  <a:pt x="856526" y="1466127"/>
                  <a:pt x="868101" y="1469985"/>
                </a:cubicBezTo>
                <a:cubicBezTo>
                  <a:pt x="875818" y="1477701"/>
                  <a:pt x="881893" y="1487519"/>
                  <a:pt x="891251" y="1493134"/>
                </a:cubicBezTo>
                <a:cubicBezTo>
                  <a:pt x="947059" y="1526619"/>
                  <a:pt x="1104380" y="1493558"/>
                  <a:pt x="1111170" y="1493134"/>
                </a:cubicBezTo>
                <a:cubicBezTo>
                  <a:pt x="1134319" y="1485418"/>
                  <a:pt x="1160315" y="1483520"/>
                  <a:pt x="1180618" y="1469985"/>
                </a:cubicBezTo>
                <a:cubicBezTo>
                  <a:pt x="1287494" y="1398735"/>
                  <a:pt x="1156027" y="1489658"/>
                  <a:pt x="1238491" y="1423686"/>
                </a:cubicBezTo>
                <a:cubicBezTo>
                  <a:pt x="1311504" y="1365275"/>
                  <a:pt x="1240465" y="1433287"/>
                  <a:pt x="1296365" y="1377387"/>
                </a:cubicBezTo>
                <a:lnTo>
                  <a:pt x="1319514" y="1307939"/>
                </a:lnTo>
                <a:cubicBezTo>
                  <a:pt x="1332309" y="1269554"/>
                  <a:pt x="1331089" y="1285416"/>
                  <a:pt x="1331089" y="1261641"/>
                </a:cubicBezTo>
              </a:path>
            </a:pathLst>
          </a:cu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Figura a mano libera 12"/>
          <p:cNvSpPr/>
          <p:nvPr/>
        </p:nvSpPr>
        <p:spPr>
          <a:xfrm>
            <a:off x="4367213" y="785814"/>
            <a:ext cx="728662" cy="1449387"/>
          </a:xfrm>
          <a:custGeom>
            <a:avLst/>
            <a:gdLst>
              <a:gd name="connsiteX0" fmla="*/ 92598 w 729205"/>
              <a:gd name="connsiteY0" fmla="*/ 1449955 h 1449955"/>
              <a:gd name="connsiteX1" fmla="*/ 115747 w 729205"/>
              <a:gd name="connsiteY1" fmla="*/ 1415231 h 1449955"/>
              <a:gd name="connsiteX2" fmla="*/ 138897 w 729205"/>
              <a:gd name="connsiteY2" fmla="*/ 1392082 h 1449955"/>
              <a:gd name="connsiteX3" fmla="*/ 115747 w 729205"/>
              <a:gd name="connsiteY3" fmla="*/ 1172163 h 1449955"/>
              <a:gd name="connsiteX4" fmla="*/ 92598 w 729205"/>
              <a:gd name="connsiteY4" fmla="*/ 1102715 h 1449955"/>
              <a:gd name="connsiteX5" fmla="*/ 81023 w 729205"/>
              <a:gd name="connsiteY5" fmla="*/ 1056416 h 1449955"/>
              <a:gd name="connsiteX6" fmla="*/ 57874 w 729205"/>
              <a:gd name="connsiteY6" fmla="*/ 986968 h 1449955"/>
              <a:gd name="connsiteX7" fmla="*/ 23150 w 729205"/>
              <a:gd name="connsiteY7" fmla="*/ 848072 h 1449955"/>
              <a:gd name="connsiteX8" fmla="*/ 0 w 729205"/>
              <a:gd name="connsiteY8" fmla="*/ 813348 h 1449955"/>
              <a:gd name="connsiteX9" fmla="*/ 11575 w 729205"/>
              <a:gd name="connsiteY9" fmla="*/ 500831 h 1449955"/>
              <a:gd name="connsiteX10" fmla="*/ 46299 w 729205"/>
              <a:gd name="connsiteY10" fmla="*/ 431383 h 1449955"/>
              <a:gd name="connsiteX11" fmla="*/ 69449 w 729205"/>
              <a:gd name="connsiteY11" fmla="*/ 408234 h 1449955"/>
              <a:gd name="connsiteX12" fmla="*/ 92598 w 729205"/>
              <a:gd name="connsiteY12" fmla="*/ 373510 h 1449955"/>
              <a:gd name="connsiteX13" fmla="*/ 127322 w 729205"/>
              <a:gd name="connsiteY13" fmla="*/ 361935 h 1449955"/>
              <a:gd name="connsiteX14" fmla="*/ 162046 w 729205"/>
              <a:gd name="connsiteY14" fmla="*/ 338786 h 1449955"/>
              <a:gd name="connsiteX15" fmla="*/ 208345 w 729205"/>
              <a:gd name="connsiteY15" fmla="*/ 292487 h 1449955"/>
              <a:gd name="connsiteX16" fmla="*/ 243069 w 729205"/>
              <a:gd name="connsiteY16" fmla="*/ 269338 h 1449955"/>
              <a:gd name="connsiteX17" fmla="*/ 289368 w 729205"/>
              <a:gd name="connsiteY17" fmla="*/ 211464 h 1449955"/>
              <a:gd name="connsiteX18" fmla="*/ 335666 w 729205"/>
              <a:gd name="connsiteY18" fmla="*/ 165166 h 1449955"/>
              <a:gd name="connsiteX19" fmla="*/ 347241 w 729205"/>
              <a:gd name="connsiteY19" fmla="*/ 130441 h 1449955"/>
              <a:gd name="connsiteX20" fmla="*/ 393540 w 729205"/>
              <a:gd name="connsiteY20" fmla="*/ 72568 h 1449955"/>
              <a:gd name="connsiteX21" fmla="*/ 405114 w 729205"/>
              <a:gd name="connsiteY21" fmla="*/ 37844 h 1449955"/>
              <a:gd name="connsiteX22" fmla="*/ 451413 w 729205"/>
              <a:gd name="connsiteY22" fmla="*/ 26269 h 1449955"/>
              <a:gd name="connsiteX23" fmla="*/ 532436 w 729205"/>
              <a:gd name="connsiteY23" fmla="*/ 3120 h 1449955"/>
              <a:gd name="connsiteX24" fmla="*/ 729205 w 729205"/>
              <a:gd name="connsiteY24" fmla="*/ 3120 h 144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9205" h="1449955">
                <a:moveTo>
                  <a:pt x="92598" y="1449955"/>
                </a:moveTo>
                <a:cubicBezTo>
                  <a:pt x="100314" y="1438380"/>
                  <a:pt x="107057" y="1426094"/>
                  <a:pt x="115747" y="1415231"/>
                </a:cubicBezTo>
                <a:cubicBezTo>
                  <a:pt x="122564" y="1406710"/>
                  <a:pt x="138171" y="1402971"/>
                  <a:pt x="138897" y="1392082"/>
                </a:cubicBezTo>
                <a:cubicBezTo>
                  <a:pt x="140755" y="1364213"/>
                  <a:pt x="128486" y="1223118"/>
                  <a:pt x="115747" y="1172163"/>
                </a:cubicBezTo>
                <a:cubicBezTo>
                  <a:pt x="109829" y="1148490"/>
                  <a:pt x="98516" y="1126388"/>
                  <a:pt x="92598" y="1102715"/>
                </a:cubicBezTo>
                <a:cubicBezTo>
                  <a:pt x="88740" y="1087282"/>
                  <a:pt x="85594" y="1071653"/>
                  <a:pt x="81023" y="1056416"/>
                </a:cubicBezTo>
                <a:cubicBezTo>
                  <a:pt x="74011" y="1033044"/>
                  <a:pt x="61886" y="1011037"/>
                  <a:pt x="57874" y="986968"/>
                </a:cubicBezTo>
                <a:cubicBezTo>
                  <a:pt x="52089" y="952257"/>
                  <a:pt x="43529" y="878640"/>
                  <a:pt x="23150" y="848072"/>
                </a:cubicBezTo>
                <a:lnTo>
                  <a:pt x="0" y="813348"/>
                </a:lnTo>
                <a:cubicBezTo>
                  <a:pt x="3858" y="709176"/>
                  <a:pt x="4641" y="604844"/>
                  <a:pt x="11575" y="500831"/>
                </a:cubicBezTo>
                <a:cubicBezTo>
                  <a:pt x="13131" y="477493"/>
                  <a:pt x="32821" y="448230"/>
                  <a:pt x="46299" y="431383"/>
                </a:cubicBezTo>
                <a:cubicBezTo>
                  <a:pt x="53116" y="422862"/>
                  <a:pt x="62632" y="416755"/>
                  <a:pt x="69449" y="408234"/>
                </a:cubicBezTo>
                <a:cubicBezTo>
                  <a:pt x="78139" y="397371"/>
                  <a:pt x="81735" y="382200"/>
                  <a:pt x="92598" y="373510"/>
                </a:cubicBezTo>
                <a:cubicBezTo>
                  <a:pt x="102125" y="365888"/>
                  <a:pt x="116409" y="367391"/>
                  <a:pt x="127322" y="361935"/>
                </a:cubicBezTo>
                <a:cubicBezTo>
                  <a:pt x="139764" y="355714"/>
                  <a:pt x="151484" y="347839"/>
                  <a:pt x="162046" y="338786"/>
                </a:cubicBezTo>
                <a:cubicBezTo>
                  <a:pt x="178617" y="324582"/>
                  <a:pt x="190185" y="304594"/>
                  <a:pt x="208345" y="292487"/>
                </a:cubicBezTo>
                <a:cubicBezTo>
                  <a:pt x="219920" y="284771"/>
                  <a:pt x="232206" y="278028"/>
                  <a:pt x="243069" y="269338"/>
                </a:cubicBezTo>
                <a:cubicBezTo>
                  <a:pt x="266628" y="250491"/>
                  <a:pt x="272181" y="237243"/>
                  <a:pt x="289368" y="211464"/>
                </a:cubicBezTo>
                <a:cubicBezTo>
                  <a:pt x="320232" y="118867"/>
                  <a:pt x="273935" y="226897"/>
                  <a:pt x="335666" y="165166"/>
                </a:cubicBezTo>
                <a:cubicBezTo>
                  <a:pt x="344293" y="156539"/>
                  <a:pt x="341785" y="141354"/>
                  <a:pt x="347241" y="130441"/>
                </a:cubicBezTo>
                <a:cubicBezTo>
                  <a:pt x="361843" y="101237"/>
                  <a:pt x="372007" y="94100"/>
                  <a:pt x="393540" y="72568"/>
                </a:cubicBezTo>
                <a:cubicBezTo>
                  <a:pt x="397398" y="60993"/>
                  <a:pt x="395587" y="45466"/>
                  <a:pt x="405114" y="37844"/>
                </a:cubicBezTo>
                <a:cubicBezTo>
                  <a:pt x="417536" y="27906"/>
                  <a:pt x="436117" y="30639"/>
                  <a:pt x="451413" y="26269"/>
                </a:cubicBezTo>
                <a:cubicBezTo>
                  <a:pt x="473288" y="20019"/>
                  <a:pt x="510731" y="4154"/>
                  <a:pt x="532436" y="3120"/>
                </a:cubicBezTo>
                <a:cubicBezTo>
                  <a:pt x="597951" y="0"/>
                  <a:pt x="663615" y="3120"/>
                  <a:pt x="729205" y="3120"/>
                </a:cubicBezTo>
              </a:path>
            </a:pathLst>
          </a:cu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3935 C 0.0211 0.05139 0.01732 0.07176 0.01211 0.09167 C 0.01107 0.09583 0.01003 0.1 0.00899 0.10417 C 0.00847 0.10625 0.00743 0.11065 0.00743 0.11088 C 0.00847 0.12454 0.00691 0.13287 0.01381 0.14167 C 0.0168 0.15324 0.02878 0.16181 0.03438 0.17315 C 0.03829 0.19167 0.04076 0.21042 0.05652 0.21713 C 0.06264 0.22477 0.0586 0.22014 0.06941 0.22986 C 0.07214 0.23241 0.07878 0.23403 0.07878 0.23426 C 0.08568 0.23333 0.09271 0.23356 0.09948 0.23194 C 0.10495 0.23056 0.10482 0.22222 0.11055 0.21713 C 0.1142 0.20185 0.1112 0.18773 0.10743 0.17315 C 0.10521 0.16481 0.10326 0.15625 0.10105 0.14792 C 0.09922 0.14167 0.09701 0.14167 0.09323 0.1375 C 0.08933 0.13356 0.08711 0.12778 0.0836 0.12292 C 0.08139 0.11435 0.08047 0.11204 0.08047 0.1 C 0.08047 0.08403 0.08086 0.06806 0.08204 0.05185 C 0.08308 0.03866 0.08777 0.03218 0.09323 0.02269 C 0.09649 0.0169 0.09818 0.00995 0.10274 0.00556 C 0.11459 -0.00602 0.12969 -0.01065 0.14389 -0.01528 C 0.14493 -0.01667 0.14714 -0.01921 0.14714 -0.01898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8000">
              <a:schemeClr val="accent1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251968"/>
            <a:ext cx="9144000" cy="6354065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3" name="Line 3"/>
          <p:cNvSpPr>
            <a:spLocks noChangeShapeType="1"/>
          </p:cNvSpPr>
          <p:nvPr/>
        </p:nvSpPr>
        <p:spPr bwMode="auto">
          <a:xfrm>
            <a:off x="3071813" y="10525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8724" name="Line 4"/>
          <p:cNvSpPr>
            <a:spLocks noChangeShapeType="1"/>
          </p:cNvSpPr>
          <p:nvPr/>
        </p:nvSpPr>
        <p:spPr bwMode="auto">
          <a:xfrm>
            <a:off x="4079875" y="10525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8613" name="Line 5"/>
          <p:cNvSpPr>
            <a:spLocks noChangeShapeType="1"/>
          </p:cNvSpPr>
          <p:nvPr/>
        </p:nvSpPr>
        <p:spPr bwMode="auto">
          <a:xfrm flipV="1">
            <a:off x="2328342" y="908051"/>
            <a:ext cx="672033" cy="43204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2603640" y="2890533"/>
            <a:ext cx="3095626" cy="830997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4800" b="1" dirty="0" smtClean="0">
                <a:cs typeface="Arial" panose="020B0604020202020204" pitchFamily="34" charset="0"/>
              </a:rPr>
              <a:t>Probabile</a:t>
            </a:r>
            <a:endParaRPr lang="it-IT" altLang="it-IT" sz="4800" b="1" dirty="0">
              <a:cs typeface="Arial" panose="020B0604020202020204" pitchFamily="34" charset="0"/>
            </a:endParaRPr>
          </a:p>
        </p:txBody>
      </p:sp>
      <p:sp>
        <p:nvSpPr>
          <p:cNvPr id="68616" name="Freeform 8"/>
          <p:cNvSpPr>
            <a:spLocks/>
          </p:cNvSpPr>
          <p:nvPr/>
        </p:nvSpPr>
        <p:spPr bwMode="auto">
          <a:xfrm>
            <a:off x="3216276" y="908051"/>
            <a:ext cx="1204913" cy="798513"/>
          </a:xfrm>
          <a:custGeom>
            <a:avLst/>
            <a:gdLst>
              <a:gd name="T0" fmla="*/ 0 w 759"/>
              <a:gd name="T1" fmla="*/ 0 h 503"/>
              <a:gd name="T2" fmla="*/ 2147483646 w 759"/>
              <a:gd name="T3" fmla="*/ 2147483646 h 503"/>
              <a:gd name="T4" fmla="*/ 2147483646 w 759"/>
              <a:gd name="T5" fmla="*/ 2147483646 h 503"/>
              <a:gd name="T6" fmla="*/ 2147483646 w 759"/>
              <a:gd name="T7" fmla="*/ 2147483646 h 503"/>
              <a:gd name="T8" fmla="*/ 2147483646 w 759"/>
              <a:gd name="T9" fmla="*/ 2147483646 h 503"/>
              <a:gd name="T10" fmla="*/ 2147483646 w 759"/>
              <a:gd name="T11" fmla="*/ 2147483646 h 503"/>
              <a:gd name="T12" fmla="*/ 2147483646 w 759"/>
              <a:gd name="T13" fmla="*/ 2147483646 h 503"/>
              <a:gd name="T14" fmla="*/ 2147483646 w 759"/>
              <a:gd name="T15" fmla="*/ 2147483646 h 503"/>
              <a:gd name="T16" fmla="*/ 2147483646 w 759"/>
              <a:gd name="T17" fmla="*/ 2147483646 h 503"/>
              <a:gd name="T18" fmla="*/ 2147483646 w 759"/>
              <a:gd name="T19" fmla="*/ 2147483646 h 50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59"/>
              <a:gd name="T31" fmla="*/ 0 h 503"/>
              <a:gd name="T32" fmla="*/ 759 w 759"/>
              <a:gd name="T33" fmla="*/ 503 h 50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59" h="503">
                <a:moveTo>
                  <a:pt x="0" y="0"/>
                </a:moveTo>
                <a:cubicBezTo>
                  <a:pt x="26" y="25"/>
                  <a:pt x="61" y="46"/>
                  <a:pt x="83" y="73"/>
                </a:cubicBezTo>
                <a:cubicBezTo>
                  <a:pt x="90" y="82"/>
                  <a:pt x="93" y="93"/>
                  <a:pt x="101" y="101"/>
                </a:cubicBezTo>
                <a:cubicBezTo>
                  <a:pt x="122" y="122"/>
                  <a:pt x="183" y="137"/>
                  <a:pt x="183" y="137"/>
                </a:cubicBezTo>
                <a:cubicBezTo>
                  <a:pt x="267" y="127"/>
                  <a:pt x="286" y="119"/>
                  <a:pt x="375" y="128"/>
                </a:cubicBezTo>
                <a:cubicBezTo>
                  <a:pt x="384" y="134"/>
                  <a:pt x="396" y="138"/>
                  <a:pt x="403" y="146"/>
                </a:cubicBezTo>
                <a:cubicBezTo>
                  <a:pt x="417" y="162"/>
                  <a:pt x="439" y="201"/>
                  <a:pt x="439" y="201"/>
                </a:cubicBezTo>
                <a:cubicBezTo>
                  <a:pt x="468" y="290"/>
                  <a:pt x="504" y="398"/>
                  <a:pt x="604" y="430"/>
                </a:cubicBezTo>
                <a:cubicBezTo>
                  <a:pt x="641" y="454"/>
                  <a:pt x="668" y="479"/>
                  <a:pt x="704" y="503"/>
                </a:cubicBezTo>
                <a:cubicBezTo>
                  <a:pt x="753" y="493"/>
                  <a:pt x="759" y="495"/>
                  <a:pt x="759" y="448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2603640" y="536654"/>
            <a:ext cx="1817549" cy="369332"/>
          </a:xfrm>
          <a:prstGeom prst="rect">
            <a:avLst/>
          </a:prstGeom>
          <a:solidFill>
            <a:srgbClr val="0070C0"/>
          </a:solidFill>
          <a:ln>
            <a:solidFill>
              <a:srgbClr val="FFFFCC"/>
            </a:solidFill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b="1" dirty="0">
                <a:solidFill>
                  <a:schemeClr val="bg1"/>
                </a:solidFill>
              </a:rPr>
              <a:t>Laghi AMARI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0.01227 C -0.00625 0.01342 -0.00443 0.01481 -0.0026 0.01574 C 0.00104 0.01736 0.00833 0.01944 0.00833 0.01967 C 0.01029 0.01829 0.01198 0.01505 0.01393 0.01574 C 0.02643 0.02037 0.01289 0.02292 0.01927 0.0287 C 0.02122 0.03055 0.02396 0.02986 0.0263 0.03055 C 0.02487 0.03241 0.02396 0.03588 0.02214 0.03588 C 0.0207 0.03588 0.02227 0.03148 0.02344 0.03055 C 0.02474 0.02963 0.0263 0.03171 0.0276 0.03217 C 0.03125 0.03171 0.03529 0.02824 0.03854 0.03055 C 0.04844 0.03727 0.03529 0.04722 0.04531 0.03773 C 0.04505 0.04074 0.04271 0.05069 0.04531 0.05417 C 0.04779 0.05741 0.05195 0.05648 0.05508 0.05787 C 0.05911 0.05069 0.06354 0.04074 0.07005 0.03773 C 0.06393 0.0544 0.06237 0.04792 0.06745 0.05787 C 0.06823 0.05532 0.06823 0.05185 0.07005 0.05046 C 0.07122 0.04954 0.07383 0.05046 0.07422 0.05231 C 0.07591 0.06435 0.07448 0.07685 0.07552 0.08889 C 0.07604 0.09537 0.07956 0.1044 0.08112 0.11088 C 0.08177 0.11389 0.08112 0.11736 0.08229 0.11991 C 0.08568 0.12708 0.09349 0.12685 0.09883 0.12917 C 0.10026 0.13102 0.1013 0.1331 0.10299 0.13449 C 0.10508 0.13588 0.10977 0.13634 0.10977 0.13657 L 0.10833 0.12546 " pathEditMode="relative" rAng="0" ptsTypes="AAAAAAAAAAAAAAAAAAAAAAAA">
                                      <p:cBhvr>
                                        <p:cTn id="16" dur="2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5" grpId="0" animBg="1"/>
      <p:bldP spid="2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02 Bibbia Egitto e Sin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765176"/>
            <a:ext cx="8605837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Line 3"/>
          <p:cNvSpPr>
            <a:spLocks noChangeShapeType="1"/>
          </p:cNvSpPr>
          <p:nvPr/>
        </p:nvSpPr>
        <p:spPr bwMode="auto">
          <a:xfrm flipV="1">
            <a:off x="3503712" y="2349500"/>
            <a:ext cx="574576" cy="647451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4008438" y="2060576"/>
            <a:ext cx="647700" cy="288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3" name="Figura a mano libera 2"/>
          <p:cNvSpPr/>
          <p:nvPr/>
        </p:nvSpPr>
        <p:spPr>
          <a:xfrm>
            <a:off x="4224339" y="2276476"/>
            <a:ext cx="2395537" cy="2925763"/>
          </a:xfrm>
          <a:custGeom>
            <a:avLst/>
            <a:gdLst>
              <a:gd name="connsiteX0" fmla="*/ 0 w 2396702"/>
              <a:gd name="connsiteY0" fmla="*/ 0 h 2926080"/>
              <a:gd name="connsiteX1" fmla="*/ 45720 w 2396702"/>
              <a:gd name="connsiteY1" fmla="*/ 100584 h 2926080"/>
              <a:gd name="connsiteX2" fmla="*/ 164592 w 2396702"/>
              <a:gd name="connsiteY2" fmla="*/ 155448 h 2926080"/>
              <a:gd name="connsiteX3" fmla="*/ 201168 w 2396702"/>
              <a:gd name="connsiteY3" fmla="*/ 173736 h 2926080"/>
              <a:gd name="connsiteX4" fmla="*/ 265176 w 2396702"/>
              <a:gd name="connsiteY4" fmla="*/ 192024 h 2926080"/>
              <a:gd name="connsiteX5" fmla="*/ 292608 w 2396702"/>
              <a:gd name="connsiteY5" fmla="*/ 201168 h 2926080"/>
              <a:gd name="connsiteX6" fmla="*/ 347472 w 2396702"/>
              <a:gd name="connsiteY6" fmla="*/ 246888 h 2926080"/>
              <a:gd name="connsiteX7" fmla="*/ 374904 w 2396702"/>
              <a:gd name="connsiteY7" fmla="*/ 274320 h 2926080"/>
              <a:gd name="connsiteX8" fmla="*/ 402336 w 2396702"/>
              <a:gd name="connsiteY8" fmla="*/ 438912 h 2926080"/>
              <a:gd name="connsiteX9" fmla="*/ 484632 w 2396702"/>
              <a:gd name="connsiteY9" fmla="*/ 530352 h 2926080"/>
              <a:gd name="connsiteX10" fmla="*/ 539496 w 2396702"/>
              <a:gd name="connsiteY10" fmla="*/ 576072 h 2926080"/>
              <a:gd name="connsiteX11" fmla="*/ 566928 w 2396702"/>
              <a:gd name="connsiteY11" fmla="*/ 585216 h 2926080"/>
              <a:gd name="connsiteX12" fmla="*/ 640080 w 2396702"/>
              <a:gd name="connsiteY12" fmla="*/ 603504 h 2926080"/>
              <a:gd name="connsiteX13" fmla="*/ 1106424 w 2396702"/>
              <a:gd name="connsiteY13" fmla="*/ 612648 h 2926080"/>
              <a:gd name="connsiteX14" fmla="*/ 1152144 w 2396702"/>
              <a:gd name="connsiteY14" fmla="*/ 621792 h 2926080"/>
              <a:gd name="connsiteX15" fmla="*/ 1353312 w 2396702"/>
              <a:gd name="connsiteY15" fmla="*/ 676656 h 2926080"/>
              <a:gd name="connsiteX16" fmla="*/ 1362456 w 2396702"/>
              <a:gd name="connsiteY16" fmla="*/ 758952 h 2926080"/>
              <a:gd name="connsiteX17" fmla="*/ 1399032 w 2396702"/>
              <a:gd name="connsiteY17" fmla="*/ 813816 h 2926080"/>
              <a:gd name="connsiteX18" fmla="*/ 1417320 w 2396702"/>
              <a:gd name="connsiteY18" fmla="*/ 841248 h 2926080"/>
              <a:gd name="connsiteX19" fmla="*/ 1453896 w 2396702"/>
              <a:gd name="connsiteY19" fmla="*/ 905256 h 2926080"/>
              <a:gd name="connsiteX20" fmla="*/ 1463040 w 2396702"/>
              <a:gd name="connsiteY20" fmla="*/ 941832 h 2926080"/>
              <a:gd name="connsiteX21" fmla="*/ 1481328 w 2396702"/>
              <a:gd name="connsiteY21" fmla="*/ 978408 h 2926080"/>
              <a:gd name="connsiteX22" fmla="*/ 1517904 w 2396702"/>
              <a:gd name="connsiteY22" fmla="*/ 1069848 h 2926080"/>
              <a:gd name="connsiteX23" fmla="*/ 1536192 w 2396702"/>
              <a:gd name="connsiteY23" fmla="*/ 1143000 h 2926080"/>
              <a:gd name="connsiteX24" fmla="*/ 1554480 w 2396702"/>
              <a:gd name="connsiteY24" fmla="*/ 1197864 h 2926080"/>
              <a:gd name="connsiteX25" fmla="*/ 1563624 w 2396702"/>
              <a:gd name="connsiteY25" fmla="*/ 1243584 h 2926080"/>
              <a:gd name="connsiteX26" fmla="*/ 1581912 w 2396702"/>
              <a:gd name="connsiteY26" fmla="*/ 1271016 h 2926080"/>
              <a:gd name="connsiteX27" fmla="*/ 1600200 w 2396702"/>
              <a:gd name="connsiteY27" fmla="*/ 1316736 h 2926080"/>
              <a:gd name="connsiteX28" fmla="*/ 1609344 w 2396702"/>
              <a:gd name="connsiteY28" fmla="*/ 1344168 h 2926080"/>
              <a:gd name="connsiteX29" fmla="*/ 1627632 w 2396702"/>
              <a:gd name="connsiteY29" fmla="*/ 1389888 h 2926080"/>
              <a:gd name="connsiteX30" fmla="*/ 1636776 w 2396702"/>
              <a:gd name="connsiteY30" fmla="*/ 1417320 h 2926080"/>
              <a:gd name="connsiteX31" fmla="*/ 1655064 w 2396702"/>
              <a:gd name="connsiteY31" fmla="*/ 1453896 h 2926080"/>
              <a:gd name="connsiteX32" fmla="*/ 1673352 w 2396702"/>
              <a:gd name="connsiteY32" fmla="*/ 1536192 h 2926080"/>
              <a:gd name="connsiteX33" fmla="*/ 1700784 w 2396702"/>
              <a:gd name="connsiteY33" fmla="*/ 1563624 h 2926080"/>
              <a:gd name="connsiteX34" fmla="*/ 1709928 w 2396702"/>
              <a:gd name="connsiteY34" fmla="*/ 1609344 h 2926080"/>
              <a:gd name="connsiteX35" fmla="*/ 1728216 w 2396702"/>
              <a:gd name="connsiteY35" fmla="*/ 1636776 h 2926080"/>
              <a:gd name="connsiteX36" fmla="*/ 1737360 w 2396702"/>
              <a:gd name="connsiteY36" fmla="*/ 1691640 h 2926080"/>
              <a:gd name="connsiteX37" fmla="*/ 1764792 w 2396702"/>
              <a:gd name="connsiteY37" fmla="*/ 1755648 h 2926080"/>
              <a:gd name="connsiteX38" fmla="*/ 1773936 w 2396702"/>
              <a:gd name="connsiteY38" fmla="*/ 1792224 h 2926080"/>
              <a:gd name="connsiteX39" fmla="*/ 1783080 w 2396702"/>
              <a:gd name="connsiteY39" fmla="*/ 1819656 h 2926080"/>
              <a:gd name="connsiteX40" fmla="*/ 1801368 w 2396702"/>
              <a:gd name="connsiteY40" fmla="*/ 1920240 h 2926080"/>
              <a:gd name="connsiteX41" fmla="*/ 1819656 w 2396702"/>
              <a:gd name="connsiteY41" fmla="*/ 1965960 h 2926080"/>
              <a:gd name="connsiteX42" fmla="*/ 1828800 w 2396702"/>
              <a:gd name="connsiteY42" fmla="*/ 2002536 h 2926080"/>
              <a:gd name="connsiteX43" fmla="*/ 1847088 w 2396702"/>
              <a:gd name="connsiteY43" fmla="*/ 2048256 h 2926080"/>
              <a:gd name="connsiteX44" fmla="*/ 1883664 w 2396702"/>
              <a:gd name="connsiteY44" fmla="*/ 2130552 h 2926080"/>
              <a:gd name="connsiteX45" fmla="*/ 1892808 w 2396702"/>
              <a:gd name="connsiteY45" fmla="*/ 2167128 h 2926080"/>
              <a:gd name="connsiteX46" fmla="*/ 1947672 w 2396702"/>
              <a:gd name="connsiteY46" fmla="*/ 2258568 h 2926080"/>
              <a:gd name="connsiteX47" fmla="*/ 1956816 w 2396702"/>
              <a:gd name="connsiteY47" fmla="*/ 2295144 h 2926080"/>
              <a:gd name="connsiteX48" fmla="*/ 2002536 w 2396702"/>
              <a:gd name="connsiteY48" fmla="*/ 2340864 h 2926080"/>
              <a:gd name="connsiteX49" fmla="*/ 2039112 w 2396702"/>
              <a:gd name="connsiteY49" fmla="*/ 2386584 h 2926080"/>
              <a:gd name="connsiteX50" fmla="*/ 2121408 w 2396702"/>
              <a:gd name="connsiteY50" fmla="*/ 2478024 h 2926080"/>
              <a:gd name="connsiteX51" fmla="*/ 2221992 w 2396702"/>
              <a:gd name="connsiteY51" fmla="*/ 2505456 h 2926080"/>
              <a:gd name="connsiteX52" fmla="*/ 2295144 w 2396702"/>
              <a:gd name="connsiteY52" fmla="*/ 2542032 h 2926080"/>
              <a:gd name="connsiteX53" fmla="*/ 2322576 w 2396702"/>
              <a:gd name="connsiteY53" fmla="*/ 2551176 h 2926080"/>
              <a:gd name="connsiteX54" fmla="*/ 2331720 w 2396702"/>
              <a:gd name="connsiteY54" fmla="*/ 2587752 h 2926080"/>
              <a:gd name="connsiteX55" fmla="*/ 2350008 w 2396702"/>
              <a:gd name="connsiteY55" fmla="*/ 2679192 h 2926080"/>
              <a:gd name="connsiteX56" fmla="*/ 2359152 w 2396702"/>
              <a:gd name="connsiteY56" fmla="*/ 2706624 h 2926080"/>
              <a:gd name="connsiteX57" fmla="*/ 2368296 w 2396702"/>
              <a:gd name="connsiteY57" fmla="*/ 2770632 h 2926080"/>
              <a:gd name="connsiteX58" fmla="*/ 2386584 w 2396702"/>
              <a:gd name="connsiteY58" fmla="*/ 2798064 h 2926080"/>
              <a:gd name="connsiteX59" fmla="*/ 2395728 w 2396702"/>
              <a:gd name="connsiteY59" fmla="*/ 292608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396702" h="2926080">
                <a:moveTo>
                  <a:pt x="0" y="0"/>
                </a:moveTo>
                <a:cubicBezTo>
                  <a:pt x="4232" y="11286"/>
                  <a:pt x="24405" y="81933"/>
                  <a:pt x="45720" y="100584"/>
                </a:cubicBezTo>
                <a:cubicBezTo>
                  <a:pt x="102024" y="149850"/>
                  <a:pt x="96636" y="130737"/>
                  <a:pt x="164592" y="155448"/>
                </a:cubicBezTo>
                <a:cubicBezTo>
                  <a:pt x="177402" y="160106"/>
                  <a:pt x="188358" y="169078"/>
                  <a:pt x="201168" y="173736"/>
                </a:cubicBezTo>
                <a:cubicBezTo>
                  <a:pt x="222022" y="181319"/>
                  <a:pt x="243922" y="185648"/>
                  <a:pt x="265176" y="192024"/>
                </a:cubicBezTo>
                <a:cubicBezTo>
                  <a:pt x="274408" y="194794"/>
                  <a:pt x="283464" y="198120"/>
                  <a:pt x="292608" y="201168"/>
                </a:cubicBezTo>
                <a:cubicBezTo>
                  <a:pt x="309984" y="253296"/>
                  <a:pt x="287624" y="209483"/>
                  <a:pt x="347472" y="246888"/>
                </a:cubicBezTo>
                <a:cubicBezTo>
                  <a:pt x="358438" y="253742"/>
                  <a:pt x="365760" y="265176"/>
                  <a:pt x="374904" y="274320"/>
                </a:cubicBezTo>
                <a:cubicBezTo>
                  <a:pt x="382092" y="360571"/>
                  <a:pt x="374310" y="371650"/>
                  <a:pt x="402336" y="438912"/>
                </a:cubicBezTo>
                <a:cubicBezTo>
                  <a:pt x="433941" y="514765"/>
                  <a:pt x="418836" y="481005"/>
                  <a:pt x="484632" y="530352"/>
                </a:cubicBezTo>
                <a:cubicBezTo>
                  <a:pt x="503677" y="544635"/>
                  <a:pt x="519689" y="562867"/>
                  <a:pt x="539496" y="576072"/>
                </a:cubicBezTo>
                <a:cubicBezTo>
                  <a:pt x="547516" y="581419"/>
                  <a:pt x="557629" y="582680"/>
                  <a:pt x="566928" y="585216"/>
                </a:cubicBezTo>
                <a:cubicBezTo>
                  <a:pt x="591177" y="591829"/>
                  <a:pt x="614978" y="602228"/>
                  <a:pt x="640080" y="603504"/>
                </a:cubicBezTo>
                <a:cubicBezTo>
                  <a:pt x="795357" y="611399"/>
                  <a:pt x="950976" y="609600"/>
                  <a:pt x="1106424" y="612648"/>
                </a:cubicBezTo>
                <a:cubicBezTo>
                  <a:pt x="1121664" y="615696"/>
                  <a:pt x="1137066" y="618023"/>
                  <a:pt x="1152144" y="621792"/>
                </a:cubicBezTo>
                <a:cubicBezTo>
                  <a:pt x="1306297" y="660330"/>
                  <a:pt x="1273722" y="650126"/>
                  <a:pt x="1353312" y="676656"/>
                </a:cubicBezTo>
                <a:cubicBezTo>
                  <a:pt x="1356360" y="704088"/>
                  <a:pt x="1353728" y="732768"/>
                  <a:pt x="1362456" y="758952"/>
                </a:cubicBezTo>
                <a:cubicBezTo>
                  <a:pt x="1369407" y="779804"/>
                  <a:pt x="1386840" y="795528"/>
                  <a:pt x="1399032" y="813816"/>
                </a:cubicBezTo>
                <a:cubicBezTo>
                  <a:pt x="1405128" y="822960"/>
                  <a:pt x="1412405" y="831418"/>
                  <a:pt x="1417320" y="841248"/>
                </a:cubicBezTo>
                <a:cubicBezTo>
                  <a:pt x="1440523" y="887654"/>
                  <a:pt x="1428047" y="866482"/>
                  <a:pt x="1453896" y="905256"/>
                </a:cubicBezTo>
                <a:cubicBezTo>
                  <a:pt x="1456944" y="917448"/>
                  <a:pt x="1458627" y="930065"/>
                  <a:pt x="1463040" y="941832"/>
                </a:cubicBezTo>
                <a:cubicBezTo>
                  <a:pt x="1467826" y="954595"/>
                  <a:pt x="1477741" y="965257"/>
                  <a:pt x="1481328" y="978408"/>
                </a:cubicBezTo>
                <a:cubicBezTo>
                  <a:pt x="1506017" y="1068934"/>
                  <a:pt x="1467002" y="1018946"/>
                  <a:pt x="1517904" y="1069848"/>
                </a:cubicBezTo>
                <a:cubicBezTo>
                  <a:pt x="1524000" y="1094232"/>
                  <a:pt x="1528244" y="1119155"/>
                  <a:pt x="1536192" y="1143000"/>
                </a:cubicBezTo>
                <a:cubicBezTo>
                  <a:pt x="1542288" y="1161288"/>
                  <a:pt x="1550699" y="1178961"/>
                  <a:pt x="1554480" y="1197864"/>
                </a:cubicBezTo>
                <a:cubicBezTo>
                  <a:pt x="1557528" y="1213104"/>
                  <a:pt x="1558167" y="1229032"/>
                  <a:pt x="1563624" y="1243584"/>
                </a:cubicBezTo>
                <a:cubicBezTo>
                  <a:pt x="1567483" y="1253874"/>
                  <a:pt x="1576997" y="1261186"/>
                  <a:pt x="1581912" y="1271016"/>
                </a:cubicBezTo>
                <a:cubicBezTo>
                  <a:pt x="1589253" y="1285697"/>
                  <a:pt x="1594437" y="1301367"/>
                  <a:pt x="1600200" y="1316736"/>
                </a:cubicBezTo>
                <a:cubicBezTo>
                  <a:pt x="1603584" y="1325761"/>
                  <a:pt x="1605960" y="1335143"/>
                  <a:pt x="1609344" y="1344168"/>
                </a:cubicBezTo>
                <a:cubicBezTo>
                  <a:pt x="1615107" y="1359537"/>
                  <a:pt x="1621869" y="1374519"/>
                  <a:pt x="1627632" y="1389888"/>
                </a:cubicBezTo>
                <a:cubicBezTo>
                  <a:pt x="1631016" y="1398913"/>
                  <a:pt x="1632979" y="1408461"/>
                  <a:pt x="1636776" y="1417320"/>
                </a:cubicBezTo>
                <a:cubicBezTo>
                  <a:pt x="1642146" y="1429849"/>
                  <a:pt x="1648968" y="1441704"/>
                  <a:pt x="1655064" y="1453896"/>
                </a:cubicBezTo>
                <a:cubicBezTo>
                  <a:pt x="1656170" y="1460535"/>
                  <a:pt x="1663347" y="1521185"/>
                  <a:pt x="1673352" y="1536192"/>
                </a:cubicBezTo>
                <a:cubicBezTo>
                  <a:pt x="1680525" y="1546952"/>
                  <a:pt x="1691640" y="1554480"/>
                  <a:pt x="1700784" y="1563624"/>
                </a:cubicBezTo>
                <a:cubicBezTo>
                  <a:pt x="1703832" y="1578864"/>
                  <a:pt x="1704471" y="1594792"/>
                  <a:pt x="1709928" y="1609344"/>
                </a:cubicBezTo>
                <a:cubicBezTo>
                  <a:pt x="1713787" y="1619634"/>
                  <a:pt x="1724741" y="1626350"/>
                  <a:pt x="1728216" y="1636776"/>
                </a:cubicBezTo>
                <a:cubicBezTo>
                  <a:pt x="1734079" y="1654365"/>
                  <a:pt x="1733338" y="1673541"/>
                  <a:pt x="1737360" y="1691640"/>
                </a:cubicBezTo>
                <a:cubicBezTo>
                  <a:pt x="1745617" y="1728797"/>
                  <a:pt x="1749544" y="1714986"/>
                  <a:pt x="1764792" y="1755648"/>
                </a:cubicBezTo>
                <a:cubicBezTo>
                  <a:pt x="1769205" y="1767415"/>
                  <a:pt x="1770484" y="1780140"/>
                  <a:pt x="1773936" y="1792224"/>
                </a:cubicBezTo>
                <a:cubicBezTo>
                  <a:pt x="1776584" y="1801492"/>
                  <a:pt x="1780989" y="1810247"/>
                  <a:pt x="1783080" y="1819656"/>
                </a:cubicBezTo>
                <a:cubicBezTo>
                  <a:pt x="1788041" y="1841981"/>
                  <a:pt x="1794236" y="1896467"/>
                  <a:pt x="1801368" y="1920240"/>
                </a:cubicBezTo>
                <a:cubicBezTo>
                  <a:pt x="1806085" y="1935962"/>
                  <a:pt x="1814465" y="1950388"/>
                  <a:pt x="1819656" y="1965960"/>
                </a:cubicBezTo>
                <a:cubicBezTo>
                  <a:pt x="1823630" y="1977882"/>
                  <a:pt x="1824826" y="1990614"/>
                  <a:pt x="1828800" y="2002536"/>
                </a:cubicBezTo>
                <a:cubicBezTo>
                  <a:pt x="1833991" y="2018108"/>
                  <a:pt x="1841479" y="2032830"/>
                  <a:pt x="1847088" y="2048256"/>
                </a:cubicBezTo>
                <a:cubicBezTo>
                  <a:pt x="1873204" y="2120075"/>
                  <a:pt x="1852202" y="2083358"/>
                  <a:pt x="1883664" y="2130552"/>
                </a:cubicBezTo>
                <a:cubicBezTo>
                  <a:pt x="1886712" y="2142744"/>
                  <a:pt x="1887188" y="2155888"/>
                  <a:pt x="1892808" y="2167128"/>
                </a:cubicBezTo>
                <a:cubicBezTo>
                  <a:pt x="1924710" y="2230932"/>
                  <a:pt x="1927142" y="2203823"/>
                  <a:pt x="1947672" y="2258568"/>
                </a:cubicBezTo>
                <a:cubicBezTo>
                  <a:pt x="1952085" y="2270335"/>
                  <a:pt x="1949845" y="2284687"/>
                  <a:pt x="1956816" y="2295144"/>
                </a:cubicBezTo>
                <a:cubicBezTo>
                  <a:pt x="1968771" y="2313077"/>
                  <a:pt x="1988118" y="2324844"/>
                  <a:pt x="2002536" y="2340864"/>
                </a:cubicBezTo>
                <a:cubicBezTo>
                  <a:pt x="2015592" y="2355371"/>
                  <a:pt x="2027402" y="2370971"/>
                  <a:pt x="2039112" y="2386584"/>
                </a:cubicBezTo>
                <a:cubicBezTo>
                  <a:pt x="2061715" y="2416721"/>
                  <a:pt x="2083737" y="2467750"/>
                  <a:pt x="2121408" y="2478024"/>
                </a:cubicBezTo>
                <a:cubicBezTo>
                  <a:pt x="2154936" y="2487168"/>
                  <a:pt x="2189382" y="2493442"/>
                  <a:pt x="2221992" y="2505456"/>
                </a:cubicBezTo>
                <a:cubicBezTo>
                  <a:pt x="2247573" y="2514881"/>
                  <a:pt x="2270325" y="2530751"/>
                  <a:pt x="2295144" y="2542032"/>
                </a:cubicBezTo>
                <a:cubicBezTo>
                  <a:pt x="2303919" y="2546020"/>
                  <a:pt x="2313432" y="2548128"/>
                  <a:pt x="2322576" y="2551176"/>
                </a:cubicBezTo>
                <a:cubicBezTo>
                  <a:pt x="2325624" y="2563368"/>
                  <a:pt x="2329087" y="2575464"/>
                  <a:pt x="2331720" y="2587752"/>
                </a:cubicBezTo>
                <a:cubicBezTo>
                  <a:pt x="2338233" y="2618146"/>
                  <a:pt x="2343019" y="2648904"/>
                  <a:pt x="2350008" y="2679192"/>
                </a:cubicBezTo>
                <a:cubicBezTo>
                  <a:pt x="2352175" y="2688584"/>
                  <a:pt x="2356104" y="2697480"/>
                  <a:pt x="2359152" y="2706624"/>
                </a:cubicBezTo>
                <a:cubicBezTo>
                  <a:pt x="2362200" y="2727960"/>
                  <a:pt x="2362103" y="2749988"/>
                  <a:pt x="2368296" y="2770632"/>
                </a:cubicBezTo>
                <a:cubicBezTo>
                  <a:pt x="2371454" y="2781158"/>
                  <a:pt x="2382725" y="2787774"/>
                  <a:pt x="2386584" y="2798064"/>
                </a:cubicBezTo>
                <a:cubicBezTo>
                  <a:pt x="2401108" y="2836794"/>
                  <a:pt x="2395728" y="2888058"/>
                  <a:pt x="2395728" y="2926080"/>
                </a:cubicBezTo>
              </a:path>
            </a:pathLst>
          </a:cu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07304 0.0893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9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DSC037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115888"/>
            <a:ext cx="6696075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5159376" y="115888"/>
            <a:ext cx="1223963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5159376" y="115888"/>
            <a:ext cx="1223963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5780" name="Picture 4" descr="DSC037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500" y="117000"/>
            <a:ext cx="5681000" cy="66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003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+ App0002 b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106" r="2489" b="1642"/>
          <a:stretch/>
        </p:blipFill>
        <p:spPr bwMode="auto">
          <a:xfrm>
            <a:off x="1847654" y="1131216"/>
            <a:ext cx="8352148" cy="525011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4177782" y="3633396"/>
            <a:ext cx="1414161" cy="25209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2927649" y="4365626"/>
            <a:ext cx="1224136" cy="18002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3395428" y="260351"/>
            <a:ext cx="5401145" cy="584775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cs typeface="Arial" panose="020B0604020202020204" pitchFamily="34" charset="0"/>
              </a:rPr>
              <a:t>Cappelle Sistina Vaticano: Mosè e il Mar Rosso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cs typeface="Arial" panose="020B0604020202020204" pitchFamily="34" charset="0"/>
              </a:rPr>
              <a:t>Biagio d’Antonio (1446-1516). </a:t>
            </a: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191344" y="4005064"/>
            <a:ext cx="1505375" cy="1668214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400" dirty="0" smtClean="0">
                <a:cs typeface="Arial" panose="020B0604020202020204" pitchFamily="34" charset="0"/>
              </a:rPr>
              <a:t>Una donna </a:t>
            </a:r>
            <a:r>
              <a:rPr lang="it-IT" altLang="it-IT" sz="1400" dirty="0">
                <a:cs typeface="Arial" panose="020B0604020202020204" pitchFamily="34" charset="0"/>
              </a:rPr>
              <a:t>suona un inno di ringraziamento al Signore </a:t>
            </a:r>
            <a:endParaRPr lang="it-IT" altLang="it-IT" sz="14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400" dirty="0" smtClean="0">
                <a:cs typeface="Arial" panose="020B0604020202020204" pitchFamily="34" charset="0"/>
              </a:rPr>
              <a:t>(</a:t>
            </a:r>
            <a:r>
              <a:rPr lang="it-IT" altLang="it-IT" sz="1400" dirty="0">
                <a:cs typeface="Arial" panose="020B0604020202020204" pitchFamily="34" charset="0"/>
              </a:rPr>
              <a:t>Esodo 15,1-20).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  <p:bldP spid="77827" grpId="1" animBg="1"/>
      <p:bldP spid="77828" grpId="0" animBg="1"/>
      <p:bldP spid="77828" grpId="1" animBg="1"/>
      <p:bldP spid="77829" grpId="0" animBg="1"/>
      <p:bldP spid="77830" grpId="0" animBg="1"/>
      <p:bldP spid="77830" grpId="1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ttangolo 1"/>
          <p:cNvSpPr>
            <a:spLocks noChangeArrowheads="1"/>
          </p:cNvSpPr>
          <p:nvPr/>
        </p:nvSpPr>
        <p:spPr bwMode="auto">
          <a:xfrm>
            <a:off x="1919289" y="549276"/>
            <a:ext cx="83534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2800" b="1" dirty="0">
                <a:cs typeface="Arial" panose="020B0604020202020204" pitchFamily="34" charset="0"/>
              </a:rPr>
              <a:t>Il </a:t>
            </a:r>
            <a:r>
              <a:rPr lang="it-IT" altLang="it-IT" sz="2800" b="1" dirty="0" smtClean="0">
                <a:cs typeface="Arial" panose="020B0604020202020204" pitchFamily="34" charset="0"/>
              </a:rPr>
              <a:t>«Passaggio» </a:t>
            </a:r>
            <a:r>
              <a:rPr lang="it-IT" altLang="it-IT" sz="2800" b="1" dirty="0">
                <a:cs typeface="Arial" panose="020B0604020202020204" pitchFamily="34" charset="0"/>
              </a:rPr>
              <a:t>del Mar Rosso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2800" b="1" dirty="0">
                <a:cs typeface="Arial" panose="020B0604020202020204" pitchFamily="34" charset="0"/>
              </a:rPr>
              <a:t>ricorda simbolicamente il diluvio Universale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2800" b="1" dirty="0">
                <a:cs typeface="Arial" panose="020B0604020202020204" pitchFamily="34" charset="0"/>
              </a:rPr>
              <a:t>che libera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2800" b="1" dirty="0">
                <a:cs typeface="Arial" panose="020B0604020202020204" pitchFamily="34" charset="0"/>
              </a:rPr>
              <a:t>da una situazione di schiavitù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2800" b="1" dirty="0">
                <a:cs typeface="Arial" panose="020B0604020202020204" pitchFamily="34" charset="0"/>
              </a:rPr>
              <a:t>a una nuova vita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2800" b="1" dirty="0" smtClean="0">
                <a:cs typeface="Arial" panose="020B0604020202020204" pitchFamily="34" charset="0"/>
              </a:rPr>
              <a:t>(es. come </a:t>
            </a:r>
            <a:r>
              <a:rPr lang="it-IT" altLang="it-IT" sz="2800" b="1" dirty="0">
                <a:cs typeface="Arial" panose="020B0604020202020204" pitchFamily="34" charset="0"/>
              </a:rPr>
              <a:t>il battesimo)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ttangolo 1"/>
          <p:cNvSpPr>
            <a:spLocks noChangeArrowheads="1"/>
          </p:cNvSpPr>
          <p:nvPr/>
        </p:nvSpPr>
        <p:spPr bwMode="auto">
          <a:xfrm>
            <a:off x="2532064" y="1444625"/>
            <a:ext cx="7127875" cy="397031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5400" b="1" dirty="0">
                <a:cs typeface="Arial" panose="020B0604020202020204" pitchFamily="34" charset="0"/>
              </a:rPr>
              <a:t>ATTENZIONE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>
                <a:cs typeface="Arial" panose="020B0604020202020204" pitchFamily="34" charset="0"/>
              </a:rPr>
              <a:t>Dio accetta il sacrificio di Abele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>
                <a:cs typeface="Arial" panose="020B0604020202020204" pitchFamily="34" charset="0"/>
              </a:rPr>
              <a:t>che è un </a:t>
            </a:r>
            <a:r>
              <a:rPr lang="it-IT" altLang="it-IT" sz="3600" b="1" dirty="0" smtClean="0">
                <a:cs typeface="Arial" panose="020B0604020202020204" pitchFamily="34" charset="0"/>
              </a:rPr>
              <a:t>«agnello»</a:t>
            </a:r>
            <a:endParaRPr lang="it-IT" altLang="it-IT" sz="3600" b="1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7408" y="604044"/>
            <a:ext cx="10585176" cy="5649913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La Bibbia narra che il popolo Ebreo mentre vagava per il deserto, soffrì molto, ebbe paura di morire di fame.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Dio mandò stormi di piccoli uccelli, probabilmente </a:t>
            </a:r>
            <a:r>
              <a:rPr lang="it-IT" altLang="it-IT" b="1" i="1" u="sng" dirty="0" smtClean="0"/>
              <a:t>quaglie</a:t>
            </a:r>
            <a:r>
              <a:rPr lang="it-IT" altLang="it-IT" dirty="0" smtClean="0"/>
              <a:t>,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e la </a:t>
            </a:r>
            <a:r>
              <a:rPr lang="it-IT" altLang="it-IT" b="1" i="1" u="sng" dirty="0" smtClean="0"/>
              <a:t>manna</a:t>
            </a:r>
            <a:r>
              <a:rPr lang="it-IT" altLang="it-IT" dirty="0" smtClean="0"/>
              <a:t>, “il pane dal </a:t>
            </a:r>
            <a:r>
              <a:rPr lang="it-IT" altLang="it-IT" i="1" dirty="0" smtClean="0"/>
              <a:t>Cielo</a:t>
            </a:r>
            <a:r>
              <a:rPr lang="it-IT" altLang="it-IT" dirty="0" smtClean="0"/>
              <a:t>”, che essi dovevano raccogliere dal suolo ogni mattina.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DSC037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88914"/>
            <a:ext cx="5899150" cy="64785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ttangolo 1"/>
          <p:cNvSpPr>
            <a:spLocks noChangeArrowheads="1"/>
          </p:cNvSpPr>
          <p:nvPr/>
        </p:nvSpPr>
        <p:spPr bwMode="auto">
          <a:xfrm>
            <a:off x="1343348" y="920621"/>
            <a:ext cx="9505304" cy="501675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cs typeface="Arial" panose="020B0604020202020204" pitchFamily="34" charset="0"/>
              </a:rPr>
              <a:t>La manna  «</a:t>
            </a:r>
            <a:r>
              <a:rPr lang="it-IT" altLang="it-IT" b="1" dirty="0">
                <a:cs typeface="Arial" panose="020B0604020202020204" pitchFamily="34" charset="0"/>
              </a:rPr>
              <a:t>il pane dal Cielo</a:t>
            </a:r>
            <a:r>
              <a:rPr lang="it-IT" altLang="it-IT" dirty="0">
                <a:cs typeface="Arial" panose="020B0604020202020204" pitchFamily="34" charset="0"/>
              </a:rPr>
              <a:t>»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cs typeface="Arial" panose="020B0604020202020204" pitchFamily="34" charset="0"/>
              </a:rPr>
              <a:t>ricorda simbolicamente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cs typeface="Arial" panose="020B0604020202020204" pitchFamily="34" charset="0"/>
              </a:rPr>
              <a:t>il nuovo </a:t>
            </a:r>
            <a:r>
              <a:rPr lang="it-IT" altLang="it-IT" b="1" dirty="0">
                <a:cs typeface="Arial" panose="020B0604020202020204" pitchFamily="34" charset="0"/>
              </a:rPr>
              <a:t>pane eucaristico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cs typeface="Arial" panose="020B0604020202020204" pitchFamily="34" charset="0"/>
              </a:rPr>
              <a:t>nel quale Gesù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cs typeface="Arial" panose="020B0604020202020204" pitchFamily="34" charset="0"/>
              </a:rPr>
              <a:t>offre se stesso a tutta l’umanità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52600" y="369094"/>
            <a:ext cx="8686800" cy="61198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dirty="0" smtClean="0"/>
              <a:t>La manna è stata da alcuni identificata con un lichene del genere </a:t>
            </a:r>
            <a:r>
              <a:rPr lang="it-IT" altLang="it-IT" i="1" dirty="0" smtClean="0"/>
              <a:t>Lecanora</a:t>
            </a:r>
            <a:r>
              <a:rPr lang="it-IT" altLang="it-IT" dirty="0" smtClean="0"/>
              <a:t>, mentre altri ritengono che sia stata la secrezione prodotta, a causa della puntura degli insetti, dalla corteccia della </a:t>
            </a:r>
            <a:r>
              <a:rPr lang="it-IT" altLang="it-IT" i="1" dirty="0" err="1" smtClean="0"/>
              <a:t>Tamarix</a:t>
            </a:r>
            <a:r>
              <a:rPr lang="it-IT" altLang="it-IT" i="1" dirty="0" smtClean="0"/>
              <a:t> </a:t>
            </a:r>
            <a:r>
              <a:rPr lang="it-IT" altLang="it-IT" i="1" dirty="0" err="1" smtClean="0"/>
              <a:t>mannifera</a:t>
            </a:r>
            <a:r>
              <a:rPr lang="it-IT" altLang="it-IT" dirty="0" smtClean="0"/>
              <a:t>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800" dirty="0"/>
              <a:t>Il nome manna deriva dall’ebraico </a:t>
            </a:r>
            <a:r>
              <a:rPr lang="it-IT" altLang="it-IT" sz="2800" b="1" i="1" dirty="0">
                <a:solidFill>
                  <a:srgbClr val="003399"/>
                </a:solidFill>
              </a:rPr>
              <a:t>man </a:t>
            </a:r>
            <a:r>
              <a:rPr lang="it-IT" altLang="it-IT" sz="2800" b="1" i="1" dirty="0" err="1">
                <a:solidFill>
                  <a:srgbClr val="003399"/>
                </a:solidFill>
              </a:rPr>
              <a:t>hù</a:t>
            </a:r>
            <a:r>
              <a:rPr lang="it-IT" altLang="it-IT" sz="2800" dirty="0"/>
              <a:t> che significa “cos’è quello?”</a:t>
            </a:r>
          </a:p>
        </p:txBody>
      </p:sp>
      <p:pic>
        <p:nvPicPr>
          <p:cNvPr id="91139" name="Picture 3" descr="su-tarafa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2" y="2060848"/>
            <a:ext cx="3673475" cy="3011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11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1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1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5400" y="548680"/>
            <a:ext cx="10585176" cy="5792787"/>
          </a:xfrm>
          <a:solidFill>
            <a:srgbClr val="FFFFCC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dirty="0" smtClean="0"/>
              <a:t>Giunti al monte Sinai,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   </a:t>
            </a:r>
            <a:r>
              <a:rPr lang="it-IT" altLang="it-IT" sz="2800" dirty="0"/>
              <a:t>Mosè si ritirò sul monte per </a:t>
            </a:r>
            <a:r>
              <a:rPr lang="it-IT" altLang="it-IT" sz="2800" b="1" u="sng" dirty="0"/>
              <a:t>40 giorni</a:t>
            </a:r>
            <a:r>
              <a:rPr lang="it-IT" altLang="it-IT" sz="2800" dirty="0"/>
              <a:t> e 40 notti </a:t>
            </a:r>
            <a:endParaRPr lang="it-IT" altLang="it-IT" sz="2800" dirty="0" smtClean="0"/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 smtClean="0"/>
              <a:t>sul </a:t>
            </a:r>
            <a:r>
              <a:rPr lang="it-IT" altLang="it-IT" sz="2800" dirty="0"/>
              <a:t>quale ricevette da Dio le tavole della Legge</a:t>
            </a:r>
            <a:r>
              <a:rPr lang="it-IT" altLang="it-IT" dirty="0" smtClean="0"/>
              <a:t>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  riassunte con i Dieci comandamenti </a:t>
            </a:r>
          </a:p>
          <a:p>
            <a:pPr eaLnBrk="1" hangingPunct="1">
              <a:buFontTx/>
              <a:buNone/>
            </a:pPr>
            <a:endParaRPr lang="it-IT" altLang="it-IT" sz="2800" dirty="0"/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it-IT" altLang="it-IT" dirty="0" smtClean="0"/>
              <a:t>la Torah scritta 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it-IT" altLang="it-IT" dirty="0" smtClean="0"/>
              <a:t>e la Torah orale, 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it-IT" altLang="it-IT" dirty="0" smtClean="0"/>
              <a:t>la Legge di Dio per gli ebrei.</a:t>
            </a:r>
            <a:r>
              <a:rPr lang="it-IT" altLang="it-IT" i="1" dirty="0" smtClean="0"/>
              <a:t> </a:t>
            </a:r>
            <a:endParaRPr lang="it-IT" altLang="it-IT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81454" y="404813"/>
            <a:ext cx="9829092" cy="6048375"/>
          </a:xfrm>
          <a:solidFill>
            <a:srgbClr val="FFFFCC"/>
          </a:solidFill>
          <a:ln>
            <a:noFill/>
            <a:miter lim="800000"/>
            <a:headEnd/>
            <a:tailEnd/>
          </a:ln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sz="900" dirty="0"/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100" dirty="0">
                <a:latin typeface="Arial" panose="020B0604020202020204" pitchFamily="34" charset="0"/>
                <a:cs typeface="Arial" panose="020B0604020202020204" pitchFamily="34" charset="0"/>
              </a:rPr>
              <a:t>A Mosè Dio si manifestò </a:t>
            </a:r>
            <a:r>
              <a:rPr lang="it-IT" altLang="it-IT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it-IT" altLang="it-IT" sz="3100" dirty="0">
                <a:latin typeface="Arial" panose="020B0604020202020204" pitchFamily="34" charset="0"/>
                <a:cs typeface="Arial" panose="020B0604020202020204" pitchFamily="34" charset="0"/>
              </a:rPr>
              <a:t>il verbo essere </a:t>
            </a:r>
            <a:r>
              <a:rPr lang="it-IT" altLang="it-IT" sz="3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Jahweh</a:t>
            </a:r>
            <a:r>
              <a:rPr lang="it-IT" altLang="it-IT" sz="3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100" dirty="0">
                <a:latin typeface="Arial" panose="020B0604020202020204" pitchFamily="34" charset="0"/>
                <a:cs typeface="Arial" panose="020B0604020202020204" pitchFamily="34" charset="0"/>
              </a:rPr>
              <a:t>(= </a:t>
            </a:r>
            <a:r>
              <a:rPr lang="it-IT" altLang="it-IT" sz="3100" b="1" i="1" dirty="0">
                <a:latin typeface="Arial" panose="020B0604020202020204" pitchFamily="34" charset="0"/>
                <a:cs typeface="Arial" panose="020B0604020202020204" pitchFamily="34" charset="0"/>
              </a:rPr>
              <a:t>colui che </a:t>
            </a:r>
            <a:r>
              <a:rPr lang="it-IT" altLang="it-IT" sz="31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io sono</a:t>
            </a:r>
            <a:r>
              <a:rPr lang="it-IT" altLang="it-IT" sz="3100" i="1" dirty="0">
                <a:latin typeface="Arial" panose="020B0604020202020204" pitchFamily="34" charset="0"/>
                <a:cs typeface="Arial" panose="020B0604020202020204" pitchFamily="34" charset="0"/>
              </a:rPr>
              <a:t>  ‘con voi’)</a:t>
            </a:r>
            <a:r>
              <a:rPr lang="it-IT" altLang="it-IT" sz="3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100" dirty="0">
                <a:latin typeface="Arial" panose="020B0604020202020204" pitchFamily="34" charset="0"/>
                <a:cs typeface="Arial" panose="020B0604020202020204" pitchFamily="34" charset="0"/>
              </a:rPr>
              <a:t>scritto in ebraico con il tetragramma 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100" b="1" dirty="0">
                <a:latin typeface="Arial" panose="020B0604020202020204" pitchFamily="34" charset="0"/>
                <a:cs typeface="Arial" panose="020B0604020202020204" pitchFamily="34" charset="0"/>
              </a:rPr>
              <a:t>JHWH   </a:t>
            </a:r>
            <a:endParaRPr lang="it-IT" altLang="it-IT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100" dirty="0">
                <a:latin typeface="Arial" panose="020B0604020202020204" pitchFamily="34" charset="0"/>
                <a:cs typeface="Arial" panose="020B0604020202020204" pitchFamily="34" charset="0"/>
              </a:rPr>
              <a:t>per indicare il suo </a:t>
            </a:r>
            <a:r>
              <a:rPr lang="it-IT" altLang="it-IT" sz="3100" u="sng" dirty="0">
                <a:latin typeface="Arial" panose="020B0604020202020204" pitchFamily="34" charset="0"/>
                <a:cs typeface="Arial" panose="020B0604020202020204" pitchFamily="34" charset="0"/>
              </a:rPr>
              <a:t>intervento</a:t>
            </a:r>
            <a:r>
              <a:rPr lang="it-IT" altLang="it-IT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1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nella </a:t>
            </a:r>
            <a:r>
              <a:rPr lang="it-IT" altLang="it-IT" sz="3100" u="sng" dirty="0">
                <a:latin typeface="Arial" panose="020B0604020202020204" pitchFamily="34" charset="0"/>
                <a:cs typeface="Arial" panose="020B0604020202020204" pitchFamily="34" charset="0"/>
              </a:rPr>
              <a:t>storia</a:t>
            </a:r>
            <a:r>
              <a:rPr lang="it-IT" altLang="it-IT" sz="3100" dirty="0">
                <a:latin typeface="Arial" panose="020B0604020202020204" pitchFamily="34" charset="0"/>
                <a:cs typeface="Arial" panose="020B0604020202020204" pitchFamily="34" charset="0"/>
              </a:rPr>
              <a:t> del suo popolo.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Anche </a:t>
            </a:r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Gesù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, prima di lasciare i suoi discepoli, dirà loro: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altLang="it-IT" sz="2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Io sono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con voi...” </a:t>
            </a:r>
          </a:p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(es. Mt. 28,20).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Immagine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90500"/>
            <a:ext cx="863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w DSC09196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188914"/>
            <a:ext cx="6532563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3648075" y="188914"/>
            <a:ext cx="5327650" cy="20161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animBg="1"/>
      <p:bldP spid="115715" grpId="1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DSC025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620713"/>
            <a:ext cx="24415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3" descr="DSC02502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0"/>
            <a:ext cx="4143375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Line 4"/>
          <p:cNvSpPr>
            <a:spLocks noChangeShapeType="1"/>
          </p:cNvSpPr>
          <p:nvPr/>
        </p:nvSpPr>
        <p:spPr bwMode="auto">
          <a:xfrm flipH="1" flipV="1">
            <a:off x="3503614" y="3068639"/>
            <a:ext cx="2016125" cy="15128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8181" name="Rettangolo 1"/>
          <p:cNvSpPr>
            <a:spLocks noChangeArrowheads="1"/>
          </p:cNvSpPr>
          <p:nvPr/>
        </p:nvSpPr>
        <p:spPr bwMode="auto">
          <a:xfrm>
            <a:off x="2208213" y="4103689"/>
            <a:ext cx="341465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ROMA: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San Pietro in </a:t>
            </a:r>
            <a:r>
              <a:rPr lang="it-IT" altLang="it-IT" sz="2800" dirty="0" smtClean="0">
                <a:solidFill>
                  <a:schemeClr val="bg1"/>
                </a:solidFill>
              </a:rPr>
              <a:t>Vincoli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200" dirty="0" smtClean="0">
                <a:solidFill>
                  <a:schemeClr val="bg1"/>
                </a:solidFill>
              </a:rPr>
              <a:t>(Vincoli significa </a:t>
            </a:r>
            <a:r>
              <a:rPr lang="it-IT" altLang="it-IT" sz="1200" dirty="0">
                <a:solidFill>
                  <a:schemeClr val="bg1"/>
                </a:solidFill>
              </a:rPr>
              <a:t>incatenato </a:t>
            </a:r>
            <a:endParaRPr lang="it-IT" altLang="it-IT" sz="12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sz="1200" dirty="0" smtClean="0">
                <a:solidFill>
                  <a:schemeClr val="bg1"/>
                </a:solidFill>
              </a:rPr>
              <a:t>in </a:t>
            </a:r>
            <a:r>
              <a:rPr lang="it-IT" sz="1200" dirty="0">
                <a:solidFill>
                  <a:schemeClr val="bg1"/>
                </a:solidFill>
              </a:rPr>
              <a:t>riferimento </a:t>
            </a:r>
            <a:r>
              <a:rPr lang="it-IT" sz="1200" dirty="0" smtClean="0">
                <a:solidFill>
                  <a:schemeClr val="bg1"/>
                </a:solidFill>
              </a:rPr>
              <a:t>alle </a:t>
            </a:r>
            <a:r>
              <a:rPr lang="it-IT" sz="1200" dirty="0">
                <a:solidFill>
                  <a:schemeClr val="bg1"/>
                </a:solidFill>
              </a:rPr>
              <a:t>catene </a:t>
            </a:r>
            <a:endParaRPr lang="it-IT" sz="12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sz="1200" dirty="0" smtClean="0">
                <a:solidFill>
                  <a:schemeClr val="bg1"/>
                </a:solidFill>
              </a:rPr>
              <a:t>con </a:t>
            </a:r>
            <a:r>
              <a:rPr lang="it-IT" sz="1200" dirty="0">
                <a:solidFill>
                  <a:schemeClr val="bg1"/>
                </a:solidFill>
              </a:rPr>
              <a:t>cui San Pietro </a:t>
            </a:r>
            <a:r>
              <a:rPr lang="it-IT" sz="1200" dirty="0" smtClean="0">
                <a:solidFill>
                  <a:schemeClr val="bg1"/>
                </a:solidFill>
              </a:rPr>
              <a:t>venne </a:t>
            </a:r>
            <a:r>
              <a:rPr lang="it-IT" sz="1200" dirty="0">
                <a:solidFill>
                  <a:schemeClr val="bg1"/>
                </a:solidFill>
              </a:rPr>
              <a:t>legato </a:t>
            </a:r>
            <a:endParaRPr lang="it-IT" sz="12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sz="1200" dirty="0" smtClean="0">
                <a:solidFill>
                  <a:schemeClr val="bg1"/>
                </a:solidFill>
              </a:rPr>
              <a:t>durante </a:t>
            </a:r>
            <a:r>
              <a:rPr lang="it-IT" sz="1200" dirty="0">
                <a:solidFill>
                  <a:schemeClr val="bg1"/>
                </a:solidFill>
              </a:rPr>
              <a:t>la </a:t>
            </a:r>
            <a:r>
              <a:rPr lang="it-IT" sz="1200" dirty="0" smtClean="0">
                <a:solidFill>
                  <a:schemeClr val="bg1"/>
                </a:solidFill>
              </a:rPr>
              <a:t>prigionia a Gerusalemme)</a:t>
            </a:r>
            <a:r>
              <a:rPr lang="it-IT" sz="1200" dirty="0">
                <a:solidFill>
                  <a:schemeClr val="bg1"/>
                </a:solidFill>
              </a:rPr>
              <a:t> 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DSC025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04776"/>
            <a:ext cx="8391525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Introduzione Bibbia 09 Atlante Storico g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" r="4944"/>
          <a:stretch>
            <a:fillRect/>
          </a:stretch>
        </p:blipFill>
        <p:spPr bwMode="auto">
          <a:xfrm>
            <a:off x="2136775" y="2500314"/>
            <a:ext cx="79184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9"/>
          <p:cNvSpPr>
            <a:spLocks noChangeArrowheads="1"/>
          </p:cNvSpPr>
          <p:nvPr/>
        </p:nvSpPr>
        <p:spPr bwMode="auto">
          <a:xfrm>
            <a:off x="3136900" y="404813"/>
            <a:ext cx="5918200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4400" b="1">
                <a:solidFill>
                  <a:schemeClr val="bg1"/>
                </a:solidFill>
                <a:latin typeface="Comic Sans MS" panose="030F0702030302020204" pitchFamily="66" charset="0"/>
              </a:rPr>
              <a:t>Noè</a:t>
            </a:r>
            <a:r>
              <a:rPr lang="it-IT" altLang="it-IT" sz="44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4400">
                <a:solidFill>
                  <a:schemeClr val="bg1"/>
                </a:solidFill>
                <a:latin typeface="Comic Sans MS" panose="030F0702030302020204" pitchFamily="66" charset="0"/>
              </a:rPr>
              <a:t>e il </a:t>
            </a:r>
            <a:r>
              <a:rPr lang="it-IT" altLang="it-IT" sz="4400" b="1">
                <a:solidFill>
                  <a:schemeClr val="bg1"/>
                </a:solidFill>
                <a:latin typeface="Comic Sans MS" panose="030F0702030302020204" pitchFamily="66" charset="0"/>
              </a:rPr>
              <a:t>Diluvio Universale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ChangeArrowheads="1"/>
          </p:cNvSpPr>
          <p:nvPr/>
        </p:nvSpPr>
        <p:spPr bwMode="auto">
          <a:xfrm>
            <a:off x="3143250" y="6308725"/>
            <a:ext cx="6142038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i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it-IT" altLang="it-IT" sz="1800" i="1">
                <a:cs typeface="Arial" panose="020B0604020202020204" pitchFamily="34" charset="0"/>
              </a:rPr>
              <a:t> </a:t>
            </a:r>
            <a:r>
              <a:rPr lang="it-IT" altLang="it-IT" sz="1800" i="1">
                <a:solidFill>
                  <a:schemeClr val="bg1"/>
                </a:solidFill>
                <a:cs typeface="Arial" panose="020B0604020202020204" pitchFamily="34" charset="0"/>
              </a:rPr>
              <a:t>Adoration of the Golden Calf' by Nicolas Poussin </a:t>
            </a:r>
            <a:r>
              <a:rPr lang="it-IT" altLang="it-IT" sz="1800" b="1" i="1">
                <a:solidFill>
                  <a:schemeClr val="bg1"/>
                </a:solidFill>
                <a:cs typeface="Arial" panose="020B0604020202020204" pitchFamily="34" charset="0"/>
              </a:rPr>
              <a:t>1634</a:t>
            </a:r>
          </a:p>
        </p:txBody>
      </p:sp>
      <p:pic>
        <p:nvPicPr>
          <p:cNvPr id="181251" name="Picture 3" descr="Immagine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476251"/>
            <a:ext cx="8034337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5400" y="944799"/>
            <a:ext cx="10801200" cy="4968403"/>
          </a:xfrm>
          <a:solidFill>
            <a:srgbClr val="FFFFCC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None/>
            </a:pPr>
            <a:r>
              <a:rPr lang="it-IT" altLang="it-IT" dirty="0" smtClean="0"/>
              <a:t>Di conseguenza, Dio decretò che il popolo </a:t>
            </a:r>
          </a:p>
          <a:p>
            <a:pPr marL="0" indent="0" algn="ctr" eaLnBrk="1" hangingPunct="1">
              <a:buNone/>
            </a:pPr>
            <a:r>
              <a:rPr lang="it-IT" altLang="it-IT" dirty="0" smtClean="0"/>
              <a:t>avrebbe raggiunto questo territorio solo dopo </a:t>
            </a:r>
          </a:p>
          <a:p>
            <a:pPr algn="ctr" eaLnBrk="1" hangingPunct="1">
              <a:buFontTx/>
              <a:buNone/>
            </a:pPr>
            <a:r>
              <a:rPr lang="it-IT" altLang="it-IT" sz="4400" b="1" dirty="0">
                <a:solidFill>
                  <a:srgbClr val="003399"/>
                </a:solidFill>
              </a:rPr>
              <a:t>40</a:t>
            </a:r>
            <a:r>
              <a:rPr lang="it-IT" altLang="it-IT" sz="4400" dirty="0">
                <a:solidFill>
                  <a:srgbClr val="003399"/>
                </a:solidFill>
              </a:rPr>
              <a:t> </a:t>
            </a:r>
            <a:r>
              <a:rPr lang="it-IT" altLang="it-IT" dirty="0" smtClean="0">
                <a:solidFill>
                  <a:srgbClr val="003399"/>
                </a:solidFill>
              </a:rPr>
              <a:t>anni nel deserto</a:t>
            </a:r>
            <a:r>
              <a:rPr lang="it-IT" altLang="it-IT" dirty="0" smtClean="0"/>
              <a:t>, </a:t>
            </a:r>
          </a:p>
          <a:p>
            <a:pPr algn="ctr" eaLnBrk="1" hangingPunct="1">
              <a:buFontTx/>
              <a:buNone/>
            </a:pPr>
            <a:r>
              <a:rPr lang="it-IT" altLang="it-IT" dirty="0" smtClean="0"/>
              <a:t>quando una nuova generazione sarebbe sorta, nata o perlomeno cresciuta nel deserto.</a:t>
            </a:r>
          </a:p>
          <a:p>
            <a:pPr algn="ctr" eaLnBrk="1" hangingPunct="1">
              <a:buFontTx/>
              <a:buNone/>
            </a:pPr>
            <a:r>
              <a:rPr lang="it-IT" altLang="it-IT" i="1" dirty="0" smtClean="0"/>
              <a:t> ________</a:t>
            </a:r>
          </a:p>
          <a:p>
            <a:pPr algn="ctr" eaLnBrk="1" hangingPunct="1">
              <a:buFontTx/>
              <a:buNone/>
            </a:pPr>
            <a:r>
              <a:rPr lang="it-IT" altLang="it-IT" sz="2800" b="1" dirty="0"/>
              <a:t>Ricordiamo, in analogia, i 40 giorni nel deserto di Gesù </a:t>
            </a:r>
            <a:endParaRPr lang="it-IT" altLang="it-IT" sz="2800" b="1" dirty="0" smtClean="0"/>
          </a:p>
          <a:p>
            <a:pPr algn="ctr" eaLnBrk="1" hangingPunct="1">
              <a:buFontTx/>
              <a:buNone/>
            </a:pPr>
            <a:r>
              <a:rPr lang="it-IT" altLang="it-IT" sz="2800" b="1" dirty="0" smtClean="0"/>
              <a:t>con </a:t>
            </a:r>
            <a:r>
              <a:rPr lang="it-IT" altLang="it-IT" sz="2800" b="1" dirty="0"/>
              <a:t>le tentazioni del demonio</a:t>
            </a:r>
          </a:p>
          <a:p>
            <a:pPr algn="ctr" eaLnBrk="1" hangingPunct="1"/>
            <a:endParaRPr lang="it-IT" altLang="it-IT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17358" y="188641"/>
            <a:ext cx="11557284" cy="5616848"/>
          </a:xfrm>
          <a:solidFill>
            <a:srgbClr val="FFFFCC"/>
          </a:solidFill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lnSpc>
                <a:spcPct val="135000"/>
              </a:lnSpc>
              <a:buFontTx/>
              <a:buNone/>
            </a:pPr>
            <a:r>
              <a:rPr lang="it-IT" alt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Importante da ricordare:</a:t>
            </a:r>
          </a:p>
          <a:p>
            <a:pPr algn="ctr" eaLnBrk="1" hangingPunct="1">
              <a:lnSpc>
                <a:spcPct val="135000"/>
              </a:lnSpc>
              <a:buFontTx/>
              <a:buNone/>
            </a:pPr>
            <a:r>
              <a:rPr lang="it-IT" altLang="it-IT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Pasqua ebraica di Mosè</a:t>
            </a:r>
          </a:p>
          <a:p>
            <a:pPr eaLnBrk="1" hangingPunct="1">
              <a:lnSpc>
                <a:spcPct val="135000"/>
              </a:lnSpc>
              <a:buFontTx/>
              <a:buNone/>
            </a:pP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La Pasqua ebraica di Mosè, chiamata </a:t>
            </a:r>
            <a:r>
              <a:rPr lang="it-IT" altLang="it-IT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Pesach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celebra la liberazione degli Ebrei dalla schiavitù d’Egitto. </a:t>
            </a:r>
          </a:p>
          <a:p>
            <a:pPr eaLnBrk="1" hangingPunct="1">
              <a:lnSpc>
                <a:spcPct val="135000"/>
              </a:lnSpc>
              <a:buFontTx/>
              <a:buNone/>
            </a:pP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La parola ebraica </a:t>
            </a:r>
            <a:r>
              <a:rPr lang="it-IT" altLang="it-IT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Pesach</a:t>
            </a:r>
            <a:r>
              <a:rPr lang="it-IT" alt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significa </a:t>
            </a:r>
            <a:r>
              <a:rPr lang="it-IT" altLang="it-IT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passare oltre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, e deriva dal racconto della decima piaga (Esodo cap. 12), in cui l‘Angelo della Morte, vide </a:t>
            </a:r>
            <a:r>
              <a:rPr lang="it-IT" alt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sangue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degli agnelli sacrificati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sulle porte delle case degli ebrei e </a:t>
            </a:r>
            <a:r>
              <a:rPr lang="it-IT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«passò oltre» 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alt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Pesach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), uccidendo solo i primogeniti maschi degli egiziani, compreso il figlio primogenito del faraone. </a:t>
            </a:r>
          </a:p>
          <a:p>
            <a:pPr algn="ctr" eaLnBrk="1" hangingPunct="1">
              <a:lnSpc>
                <a:spcPct val="135000"/>
              </a:lnSpc>
              <a:buFontTx/>
              <a:buNone/>
            </a:pPr>
            <a:endParaRPr lang="it-IT" alt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1819145" y="4797152"/>
            <a:ext cx="8553710" cy="158812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5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/>
              <a:t>NB.</a:t>
            </a:r>
            <a:r>
              <a:rPr lang="it-IT" altLang="it-IT" sz="2400" dirty="0"/>
              <a:t> </a:t>
            </a:r>
            <a:r>
              <a:rPr lang="it-IT" altLang="it-IT" sz="2400" b="1" dirty="0"/>
              <a:t>Mosè ordinò di sacrificare gli agnelli </a:t>
            </a:r>
          </a:p>
          <a:p>
            <a:pPr algn="ctr" eaLnBrk="1" hangingPunct="1">
              <a:lnSpc>
                <a:spcPct val="135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/>
              <a:t>senza spezzare le ossa </a:t>
            </a:r>
          </a:p>
          <a:p>
            <a:pPr algn="ctr" eaLnBrk="1" hangingPunct="1">
              <a:lnSpc>
                <a:spcPct val="135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/>
              <a:t>e di cospargere con il loro sangue gli stipiti delle porte!</a:t>
            </a:r>
            <a:endParaRPr lang="it-IT" altLang="it-IT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07368" y="404813"/>
            <a:ext cx="11377264" cy="6126162"/>
          </a:xfrm>
          <a:solidFill>
            <a:srgbClr val="FFFFCC"/>
          </a:solidFill>
          <a:ln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eaLnBrk="1" hangingPunct="1">
              <a:lnSpc>
                <a:spcPct val="145000"/>
              </a:lnSpc>
              <a:buFontTx/>
              <a:buNone/>
            </a:pPr>
            <a:r>
              <a:rPr lang="it-IT" altLang="it-IT" sz="3600" b="1" dirty="0" smtClean="0"/>
              <a:t>Importante da ricordare:</a:t>
            </a:r>
          </a:p>
          <a:p>
            <a:pPr algn="ctr" eaLnBrk="1" hangingPunct="1">
              <a:lnSpc>
                <a:spcPct val="145000"/>
              </a:lnSpc>
              <a:buFontTx/>
              <a:buNone/>
            </a:pPr>
            <a:r>
              <a:rPr lang="it-IT" altLang="it-IT" sz="3600" b="1" dirty="0" smtClean="0"/>
              <a:t>La </a:t>
            </a:r>
            <a:r>
              <a:rPr lang="it-IT" altLang="it-IT" sz="3600" b="1" dirty="0"/>
              <a:t>Pasqua Cristiana</a:t>
            </a:r>
          </a:p>
          <a:p>
            <a:pPr marL="0" indent="0" eaLnBrk="1" hangingPunct="1">
              <a:lnSpc>
                <a:spcPct val="145000"/>
              </a:lnSpc>
              <a:buNone/>
            </a:pPr>
            <a:r>
              <a:rPr lang="it-IT" altLang="it-IT" sz="2800" dirty="0"/>
              <a:t>L’evangelista Giovanni, ripensando alla morte di </a:t>
            </a:r>
            <a:r>
              <a:rPr lang="it-IT" altLang="it-IT" sz="2800" dirty="0" smtClean="0"/>
              <a:t>Gesù sulla croce, </a:t>
            </a:r>
          </a:p>
          <a:p>
            <a:pPr marL="0" indent="0" eaLnBrk="1" hangingPunct="1">
              <a:lnSpc>
                <a:spcPct val="145000"/>
              </a:lnSpc>
              <a:buNone/>
            </a:pPr>
            <a:r>
              <a:rPr lang="it-IT" altLang="it-IT" sz="2800" dirty="0" smtClean="0"/>
              <a:t>alla </a:t>
            </a:r>
            <a:r>
              <a:rPr lang="it-IT" altLang="it-IT" sz="2800" dirty="0"/>
              <a:t>quale era presente anche lui, rivide nella sua memoria il gesto del soldato che non ruppe le ossa delle gambe a Gesù, </a:t>
            </a:r>
            <a:endParaRPr lang="it-IT" altLang="it-IT" sz="2800" dirty="0" smtClean="0"/>
          </a:p>
          <a:p>
            <a:pPr marL="0" indent="0" eaLnBrk="1" hangingPunct="1">
              <a:lnSpc>
                <a:spcPct val="145000"/>
              </a:lnSpc>
              <a:buNone/>
            </a:pPr>
            <a:r>
              <a:rPr lang="it-IT" altLang="it-IT" sz="2800" dirty="0" smtClean="0"/>
              <a:t>come </a:t>
            </a:r>
            <a:r>
              <a:rPr lang="it-IT" altLang="it-IT" sz="2800" dirty="0"/>
              <a:t>invece aveva fatto con gli altri due condannati in croce, </a:t>
            </a:r>
            <a:endParaRPr lang="it-IT" altLang="it-IT" sz="2800" dirty="0" smtClean="0"/>
          </a:p>
          <a:p>
            <a:pPr marL="0" indent="0" eaLnBrk="1" hangingPunct="1">
              <a:lnSpc>
                <a:spcPct val="145000"/>
              </a:lnSpc>
              <a:buNone/>
            </a:pPr>
            <a:r>
              <a:rPr lang="it-IT" altLang="it-IT" sz="2800" dirty="0" smtClean="0"/>
              <a:t>ma </a:t>
            </a:r>
            <a:r>
              <a:rPr lang="it-IT" altLang="it-IT" sz="2800" dirty="0"/>
              <a:t>gli squarciò solo il cuore da cui uscì sangue vivo e acqua </a:t>
            </a:r>
            <a:endParaRPr lang="it-IT" altLang="it-IT" sz="2800" dirty="0" smtClean="0"/>
          </a:p>
          <a:p>
            <a:pPr marL="0" indent="0" eaLnBrk="1" hangingPunct="1">
              <a:lnSpc>
                <a:spcPct val="145000"/>
              </a:lnSpc>
              <a:buNone/>
            </a:pPr>
            <a:r>
              <a:rPr lang="it-IT" altLang="it-IT" sz="2800" dirty="0" smtClean="0"/>
              <a:t>che </a:t>
            </a:r>
            <a:r>
              <a:rPr lang="it-IT" altLang="it-IT" sz="2800" dirty="0"/>
              <a:t>scesero a bagnare il corpo e la croce.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8000">
              <a:schemeClr val="accent1">
                <a:lumMod val="60000"/>
                <a:lumOff val="40000"/>
              </a:schemeClr>
            </a:gs>
            <a:gs pos="100000">
              <a:srgbClr val="000099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6721" y="2367171"/>
            <a:ext cx="5038559" cy="212365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 </a:t>
            </a:r>
          </a:p>
          <a:p>
            <a:r>
              <a:rPr lang="it-IT" sz="9600" b="1" dirty="0" smtClean="0"/>
              <a:t> Giosuè </a:t>
            </a:r>
          </a:p>
          <a:p>
            <a:r>
              <a:rPr lang="it-IT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203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99356" y="166688"/>
            <a:ext cx="11593288" cy="6524625"/>
          </a:xfrm>
          <a:solidFill>
            <a:srgbClr val="FFFFCC"/>
          </a:solidFill>
        </p:spPr>
        <p:txBody>
          <a:bodyPr>
            <a:normAutofit fontScale="77500" lnSpcReduction="20000"/>
          </a:bodyPr>
          <a:lstStyle/>
          <a:p>
            <a:pPr algn="ctr">
              <a:lnSpc>
                <a:spcPct val="80000"/>
              </a:lnSpc>
              <a:buFontTx/>
              <a:buNone/>
            </a:pPr>
            <a:endParaRPr lang="it-IT" altLang="it-IT" sz="1400" b="1" dirty="0"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GIOSUE’</a:t>
            </a:r>
            <a:r>
              <a:rPr lang="it-IT" altLang="it-IT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Fu a servizio di Mosè come uno degli esploratori mandati a osservare la terra di </a:t>
            </a:r>
            <a:r>
              <a:rPr lang="it-IT" alt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Canaan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Fu poi successore di Mosè quale capo delle tribù d’Israele.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Il conquistatore della terra promessa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non fu Mosè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ma </a:t>
            </a:r>
            <a:r>
              <a:rPr lang="it-IT" altLang="it-IT" sz="2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Giosuè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, scelto da Mosè per due missioni: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essere il capo tribù nella conquista della terra di </a:t>
            </a:r>
            <a:r>
              <a:rPr lang="it-IT" alt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Canaan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essere colui che garantiva le promesse di </a:t>
            </a:r>
            <a:r>
              <a:rPr lang="it-IT" alt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Jahweh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al suo popolo prediletto.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Gli storici collocano l'ingresso del popolo d’Israele nella terra di </a:t>
            </a:r>
            <a:r>
              <a:rPr lang="it-IT" alt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Canaan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attorno il 1200 a.C.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19436" y="1250975"/>
            <a:ext cx="10153128" cy="4356050"/>
          </a:xfrm>
          <a:solidFill>
            <a:srgbClr val="FFFFCC"/>
          </a:solidFill>
        </p:spPr>
        <p:txBody>
          <a:bodyPr/>
          <a:lstStyle/>
          <a:p>
            <a:pPr>
              <a:buFontTx/>
              <a:buNone/>
            </a:pPr>
            <a:r>
              <a:rPr lang="it-IT" altLang="it-IT" dirty="0" smtClean="0"/>
              <a:t>Le sue imprese ebbero come tappe essenziali </a:t>
            </a:r>
          </a:p>
          <a:p>
            <a:pPr>
              <a:lnSpc>
                <a:spcPct val="150000"/>
              </a:lnSpc>
            </a:pPr>
            <a:r>
              <a:rPr lang="it-IT" altLang="it-IT" b="1" dirty="0" smtClean="0"/>
              <a:t>il passaggio del Giordano</a:t>
            </a:r>
            <a:r>
              <a:rPr lang="it-IT" altLang="it-IT" dirty="0" smtClean="0"/>
              <a:t>, </a:t>
            </a:r>
          </a:p>
          <a:p>
            <a:pPr>
              <a:lnSpc>
                <a:spcPct val="150000"/>
              </a:lnSpc>
            </a:pPr>
            <a:r>
              <a:rPr lang="it-IT" altLang="it-IT" b="1" dirty="0" smtClean="0"/>
              <a:t>la presa della città di Gerico</a:t>
            </a:r>
            <a:r>
              <a:rPr lang="it-IT" altLang="it-IT" dirty="0" smtClean="0"/>
              <a:t>, </a:t>
            </a:r>
          </a:p>
          <a:p>
            <a:pPr>
              <a:lnSpc>
                <a:spcPct val="150000"/>
              </a:lnSpc>
            </a:pPr>
            <a:r>
              <a:rPr lang="it-IT" altLang="it-IT" b="1" dirty="0" smtClean="0"/>
              <a:t>la spartizione del territorio </a:t>
            </a:r>
            <a:r>
              <a:rPr lang="it-IT" altLang="it-IT" dirty="0" smtClean="0"/>
              <a:t>conquistato tra le 12 tribù, </a:t>
            </a:r>
          </a:p>
          <a:p>
            <a:r>
              <a:rPr lang="it-IT" altLang="it-IT" dirty="0" smtClean="0"/>
              <a:t>l'assemblea delle tribù d’Israele a </a:t>
            </a:r>
            <a:r>
              <a:rPr lang="it-IT" altLang="it-IT" dirty="0" err="1" smtClean="0"/>
              <a:t>Sichem</a:t>
            </a:r>
            <a:r>
              <a:rPr lang="it-IT" altLang="it-IT" dirty="0" smtClean="0"/>
              <a:t> (centro della lega) per la stipulazione di un patto tra la lega e </a:t>
            </a:r>
            <a:r>
              <a:rPr lang="it-IT" altLang="it-IT" dirty="0" err="1" smtClean="0"/>
              <a:t>Jahweh</a:t>
            </a:r>
            <a:r>
              <a:rPr lang="it-IT" altLang="it-IT" dirty="0" smtClean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AF6"/>
            </a:gs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60000"/>
                <a:lumOff val="40000"/>
              </a:schemeClr>
            </a:gs>
            <a:gs pos="49000">
              <a:schemeClr val="accent5">
                <a:lumMod val="5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35" y="620688"/>
            <a:ext cx="6134531" cy="5184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246502" y="5877272"/>
            <a:ext cx="569899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1"/>
                </a:solidFill>
              </a:rPr>
              <a:t>Giosuè e la presa di Gerico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solidFill>
                  <a:schemeClr val="bg1"/>
                </a:solidFill>
              </a:rPr>
              <a:t>illustrazione </a:t>
            </a:r>
            <a:r>
              <a:rPr lang="it-IT" dirty="0">
                <a:solidFill>
                  <a:schemeClr val="bg1"/>
                </a:solidFill>
              </a:rPr>
              <a:t>1852-60 da Julius </a:t>
            </a:r>
            <a:r>
              <a:rPr lang="it-IT" dirty="0" err="1">
                <a:solidFill>
                  <a:schemeClr val="bg1"/>
                </a:solidFill>
              </a:rPr>
              <a:t>Schnorr</a:t>
            </a:r>
            <a:r>
              <a:rPr lang="it-IT" dirty="0">
                <a:solidFill>
                  <a:schemeClr val="bg1"/>
                </a:solidFill>
              </a:rPr>
              <a:t> von </a:t>
            </a:r>
            <a:r>
              <a:rPr lang="it-IT" dirty="0" err="1">
                <a:solidFill>
                  <a:schemeClr val="bg1"/>
                </a:solidFill>
              </a:rPr>
              <a:t>Carolsfeld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92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w DSC09207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180975"/>
            <a:ext cx="7219950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03" name="Rectangle 3"/>
          <p:cNvSpPr>
            <a:spLocks noChangeArrowheads="1"/>
          </p:cNvSpPr>
          <p:nvPr/>
        </p:nvSpPr>
        <p:spPr bwMode="auto">
          <a:xfrm>
            <a:off x="2486025" y="2636911"/>
            <a:ext cx="3898007" cy="128820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63204" name="Rectangle 4"/>
          <p:cNvSpPr>
            <a:spLocks noChangeArrowheads="1"/>
          </p:cNvSpPr>
          <p:nvPr/>
        </p:nvSpPr>
        <p:spPr bwMode="auto">
          <a:xfrm>
            <a:off x="2495549" y="3933056"/>
            <a:ext cx="3888483" cy="273603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63206" name="Rectangle 6"/>
          <p:cNvSpPr>
            <a:spLocks noChangeArrowheads="1"/>
          </p:cNvSpPr>
          <p:nvPr/>
        </p:nvSpPr>
        <p:spPr bwMode="auto">
          <a:xfrm>
            <a:off x="2495550" y="168434"/>
            <a:ext cx="7210425" cy="189241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63207" name="Rectangle 7"/>
          <p:cNvSpPr>
            <a:spLocks noChangeArrowheads="1"/>
          </p:cNvSpPr>
          <p:nvPr/>
        </p:nvSpPr>
        <p:spPr bwMode="auto">
          <a:xfrm>
            <a:off x="9984432" y="1268760"/>
            <a:ext cx="1646605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1400" dirty="0"/>
              <a:t>La presa di Gerico</a:t>
            </a:r>
          </a:p>
        </p:txBody>
      </p:sp>
      <p:sp>
        <p:nvSpPr>
          <p:cNvPr id="563208" name="Rectangle 8"/>
          <p:cNvSpPr>
            <a:spLocks noChangeArrowheads="1"/>
          </p:cNvSpPr>
          <p:nvPr/>
        </p:nvSpPr>
        <p:spPr bwMode="auto">
          <a:xfrm>
            <a:off x="958939" y="2636911"/>
            <a:ext cx="137890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1400" dirty="0"/>
              <a:t>Giosuè e l’arca</a:t>
            </a:r>
          </a:p>
        </p:txBody>
      </p:sp>
      <p:sp>
        <p:nvSpPr>
          <p:cNvPr id="563209" name="Rectangle 9"/>
          <p:cNvSpPr>
            <a:spLocks noChangeArrowheads="1"/>
          </p:cNvSpPr>
          <p:nvPr/>
        </p:nvSpPr>
        <p:spPr bwMode="auto">
          <a:xfrm>
            <a:off x="645122" y="4365104"/>
            <a:ext cx="1728192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1400" dirty="0"/>
              <a:t>Attraversamento del fiume Giordano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6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563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1000"/>
                                        <p:tgtEl>
                                          <p:spTgt spid="563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1000"/>
                                        <p:tgtEl>
                                          <p:spTgt spid="563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56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56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563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1000"/>
                                        <p:tgtEl>
                                          <p:spTgt spid="563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56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250"/>
                                        <p:tgtEl>
                                          <p:spTgt spid="56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1000"/>
                                        <p:tgtEl>
                                          <p:spTgt spid="563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1000"/>
                                        <p:tgtEl>
                                          <p:spTgt spid="563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03" grpId="0" animBg="1"/>
      <p:bldP spid="563203" grpId="1" animBg="1"/>
      <p:bldP spid="563204" grpId="0" animBg="1"/>
      <p:bldP spid="563204" grpId="1" animBg="1"/>
      <p:bldP spid="563206" grpId="0" animBg="1"/>
      <p:bldP spid="563206" grpId="1" animBg="1"/>
      <p:bldP spid="563207" grpId="0" animBg="1"/>
      <p:bldP spid="563207" grpId="1" animBg="1"/>
      <p:bldP spid="563208" grpId="0" animBg="1"/>
      <p:bldP spid="563208" grpId="1" animBg="1"/>
      <p:bldP spid="563209" grpId="0" animBg="1"/>
      <p:bldP spid="563209" grpId="1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5400" y="225362"/>
            <a:ext cx="10945216" cy="3960812"/>
          </a:xfrm>
        </p:spPr>
        <p:txBody>
          <a:bodyPr/>
          <a:lstStyle/>
          <a:p>
            <a:r>
              <a:rPr lang="it-IT" altLang="it-IT" sz="2800" dirty="0">
                <a:solidFill>
                  <a:schemeClr val="bg1"/>
                </a:solidFill>
              </a:rPr>
              <a:t>Ricordiamo Giosuè per la sua famosa frase</a:t>
            </a:r>
          </a:p>
          <a:p>
            <a:pPr algn="ctr"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 </a:t>
            </a:r>
            <a:r>
              <a:rPr lang="it-IT" altLang="it-IT" sz="2800" b="1" i="1" u="sng" dirty="0">
                <a:solidFill>
                  <a:schemeClr val="bg1"/>
                </a:solidFill>
              </a:rPr>
              <a:t>“fermati o sole”</a:t>
            </a:r>
            <a:r>
              <a:rPr lang="it-IT" altLang="it-IT" sz="2800" dirty="0">
                <a:solidFill>
                  <a:schemeClr val="bg1"/>
                </a:solidFill>
              </a:rPr>
              <a:t> </a:t>
            </a:r>
          </a:p>
          <a:p>
            <a:pPr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   quando fu in guerra contro gli abitanti di </a:t>
            </a:r>
            <a:r>
              <a:rPr lang="it-IT" altLang="it-IT" sz="2800" dirty="0" err="1">
                <a:solidFill>
                  <a:schemeClr val="bg1"/>
                </a:solidFill>
              </a:rPr>
              <a:t>Gabaon</a:t>
            </a:r>
            <a:r>
              <a:rPr lang="it-IT" altLang="it-IT" sz="2800" dirty="0">
                <a:solidFill>
                  <a:schemeClr val="bg1"/>
                </a:solidFill>
              </a:rPr>
              <a:t>  (</a:t>
            </a:r>
            <a:r>
              <a:rPr lang="it-IT" altLang="it-IT" sz="2800" dirty="0" err="1">
                <a:solidFill>
                  <a:schemeClr val="bg1"/>
                </a:solidFill>
              </a:rPr>
              <a:t>Gs</a:t>
            </a:r>
            <a:r>
              <a:rPr lang="it-IT" altLang="it-IT" sz="2800" dirty="0">
                <a:solidFill>
                  <a:schemeClr val="bg1"/>
                </a:solidFill>
              </a:rPr>
              <a:t>. 10,12 </a:t>
            </a:r>
            <a:r>
              <a:rPr lang="it-IT" altLang="it-IT" sz="2800" dirty="0" err="1">
                <a:solidFill>
                  <a:schemeClr val="bg1"/>
                </a:solidFill>
              </a:rPr>
              <a:t>ss</a:t>
            </a:r>
            <a:r>
              <a:rPr lang="it-IT" altLang="it-IT" sz="2800" dirty="0">
                <a:solidFill>
                  <a:schemeClr val="bg1"/>
                </a:solidFill>
              </a:rPr>
              <a:t>). </a:t>
            </a:r>
          </a:p>
          <a:p>
            <a:pPr>
              <a:buFontTx/>
              <a:buNone/>
            </a:pPr>
            <a:endParaRPr lang="it-IT" altLang="it-IT" sz="1200" dirty="0">
              <a:solidFill>
                <a:schemeClr val="bg1"/>
              </a:solidFill>
            </a:endParaRPr>
          </a:p>
          <a:p>
            <a:r>
              <a:rPr lang="it-IT" altLang="it-IT" sz="2800" dirty="0">
                <a:solidFill>
                  <a:schemeClr val="bg1"/>
                </a:solidFill>
              </a:rPr>
              <a:t>La Bibbia narra che il sole si fermò  e questo suscitò grossi problemi con la questione scientifica di Galileo nel 1616. </a:t>
            </a:r>
          </a:p>
        </p:txBody>
      </p:sp>
      <p:pic>
        <p:nvPicPr>
          <p:cNvPr id="190467" name="Picture 5" descr="image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3789363"/>
            <a:ext cx="20653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2" name="Picture 8" descr="Immagine:Galileo.arp.300pi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4292601"/>
            <a:ext cx="16891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6" name="Picture 12" descr="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422116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SC0920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20638"/>
            <a:ext cx="7280275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03 Porta Ghiberti F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549276"/>
            <a:ext cx="95091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6692" name="Rectangle 4"/>
          <p:cNvSpPr>
            <a:spLocks noChangeArrowheads="1"/>
          </p:cNvSpPr>
          <p:nvPr/>
        </p:nvSpPr>
        <p:spPr bwMode="auto">
          <a:xfrm>
            <a:off x="7175500" y="3762484"/>
            <a:ext cx="2959103" cy="303424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6693" name="Rectangle 5"/>
          <p:cNvSpPr>
            <a:spLocks noChangeArrowheads="1"/>
          </p:cNvSpPr>
          <p:nvPr/>
        </p:nvSpPr>
        <p:spPr bwMode="auto">
          <a:xfrm>
            <a:off x="2711450" y="3068639"/>
            <a:ext cx="4464050" cy="372808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6694" name="Rectangle 6"/>
          <p:cNvSpPr>
            <a:spLocks noChangeArrowheads="1"/>
          </p:cNvSpPr>
          <p:nvPr/>
        </p:nvSpPr>
        <p:spPr bwMode="auto">
          <a:xfrm>
            <a:off x="2782888" y="1"/>
            <a:ext cx="7201544" cy="37893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FF0000"/>
              </a:solidFill>
            </a:endParaRPr>
          </a:p>
        </p:txBody>
      </p:sp>
      <p:sp>
        <p:nvSpPr>
          <p:cNvPr id="626695" name="Rectangle 7"/>
          <p:cNvSpPr>
            <a:spLocks noChangeArrowheads="1"/>
          </p:cNvSpPr>
          <p:nvPr/>
        </p:nvSpPr>
        <p:spPr bwMode="auto">
          <a:xfrm>
            <a:off x="446008" y="1412776"/>
            <a:ext cx="2232248" cy="646331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/>
              <a:t>Uscita </a:t>
            </a:r>
            <a:r>
              <a:rPr lang="it-IT" altLang="it-IT" sz="1800" dirty="0" smtClean="0"/>
              <a:t>dall’arca a forma </a:t>
            </a:r>
            <a:r>
              <a:rPr lang="it-IT" altLang="it-IT" sz="1800" dirty="0"/>
              <a:t>di Piramide</a:t>
            </a:r>
          </a:p>
        </p:txBody>
      </p:sp>
      <p:sp>
        <p:nvSpPr>
          <p:cNvPr id="626696" name="Rectangle 8"/>
          <p:cNvSpPr>
            <a:spLocks noChangeArrowheads="1"/>
          </p:cNvSpPr>
          <p:nvPr/>
        </p:nvSpPr>
        <p:spPr bwMode="auto">
          <a:xfrm>
            <a:off x="8652535" y="3054879"/>
            <a:ext cx="2786608" cy="646331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/>
              <a:t>Noè, per ringraziare Dio, sacrifica </a:t>
            </a:r>
            <a:r>
              <a:rPr lang="it-IT" altLang="it-IT" sz="1800" dirty="0" smtClean="0"/>
              <a:t>un </a:t>
            </a:r>
            <a:r>
              <a:rPr lang="it-IT" altLang="it-IT" sz="1800" b="1" dirty="0" smtClean="0"/>
              <a:t>AGNELLO</a:t>
            </a:r>
            <a:endParaRPr lang="it-IT" altLang="it-IT" sz="1800" b="1" dirty="0"/>
          </a:p>
        </p:txBody>
      </p:sp>
      <p:sp>
        <p:nvSpPr>
          <p:cNvPr id="626697" name="Rectangle 9"/>
          <p:cNvSpPr>
            <a:spLocks noChangeArrowheads="1"/>
          </p:cNvSpPr>
          <p:nvPr/>
        </p:nvSpPr>
        <p:spPr bwMode="auto">
          <a:xfrm>
            <a:off x="911424" y="3810495"/>
            <a:ext cx="2198038" cy="72943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 smtClean="0"/>
              <a:t>Ubriachezza </a:t>
            </a:r>
            <a:r>
              <a:rPr lang="it-IT" altLang="it-IT" sz="1800" dirty="0"/>
              <a:t>di </a:t>
            </a:r>
            <a:r>
              <a:rPr lang="it-IT" altLang="it-IT" sz="1800" dirty="0" smtClean="0"/>
              <a:t>Noè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/>
              <a:t>f</a:t>
            </a:r>
            <a:r>
              <a:rPr lang="it-IT" altLang="it-IT" sz="1800" dirty="0" smtClean="0"/>
              <a:t>ra le botti di </a:t>
            </a:r>
            <a:r>
              <a:rPr lang="it-IT" altLang="it-IT" sz="1800" b="1" dirty="0" smtClean="0"/>
              <a:t>VINO</a:t>
            </a:r>
            <a:endParaRPr lang="it-IT" altLang="it-IT" sz="1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26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626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1000"/>
                                        <p:tgtEl>
                                          <p:spTgt spid="626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1000"/>
                                        <p:tgtEl>
                                          <p:spTgt spid="626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250"/>
                                        <p:tgtEl>
                                          <p:spTgt spid="626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26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626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626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626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9" dur="1000"/>
                                        <p:tgtEl>
                                          <p:spTgt spid="626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500" fill="hold"/>
                                        <p:tgtEl>
                                          <p:spTgt spid="6266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6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7" dur="1500" fill="hold"/>
                                        <p:tgtEl>
                                          <p:spTgt spid="6266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692" grpId="0" animBg="1"/>
      <p:bldP spid="626692" grpId="1" animBg="1"/>
      <p:bldP spid="626693" grpId="0" animBg="1"/>
      <p:bldP spid="626693" grpId="1" animBg="1"/>
      <p:bldP spid="626694" grpId="0" animBg="1"/>
      <p:bldP spid="626694" grpId="1" animBg="1"/>
      <p:bldP spid="626695" grpId="0" animBg="1"/>
      <p:bldP spid="626695" grpId="1" animBg="1"/>
      <p:bldP spid="626696" grpId="0" animBg="1"/>
      <p:bldP spid="626696" grpId="1" animBg="1"/>
      <p:bldP spid="626697" grpId="0" animBg="1"/>
      <p:bldP spid="626697" grpId="1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7" name="Picture 5" descr="image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3789363"/>
            <a:ext cx="20653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2" name="Picture 8" descr="Immagine:Galileo.arp.300pi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4292601"/>
            <a:ext cx="16891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5" name="Picture 11" descr="1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90805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6" name="Picture 12" descr="1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422116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539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9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014E-8 C 0.02986 -0.00439 0.01875 -0.00115 0.03385 -0.00624 C 0.05903 -0.00555 0.08403 -0.00555 0.1092 -0.00416 C 0.11076 -0.00416 0.11233 -0.00231 0.11389 -0.00208 C 0.1276 -0.00023 0.15538 0.00185 0.15538 0.00185 C 0.16753 0.00509 0.18003 0.0081 0.19236 0.01018 C 0.20608 0.0148 0.22031 0.01527 0.23385 0.02035 C 0.2401 0.02267 0.24618 0.0259 0.25226 0.02868 C 0.25538 0.03007 0.26146 0.03261 0.26146 0.03261 C 0.26875 0.03909 0.27778 0.04117 0.28611 0.0451 C 0.28958 0.04672 0.29184 0.05158 0.29531 0.05319 C 0.30243 0.05643 0.30833 0.06221 0.31545 0.06545 C 0.31944 0.071 0.32378 0.0747 0.32917 0.07771 C 0.33212 0.07956 0.33854 0.08187 0.33854 0.08187 C 0.34618 0.08881 0.35451 0.09413 0.36146 0.10245 C 0.37361 0.11702 0.36615 0.11263 0.37535 0.11679 C 0.38264 0.12627 0.3783 0.12119 0.38924 0.13113 C 0.39288 0.13437 0.39479 0.14015 0.39844 0.14339 C 0.40156 0.14616 0.40764 0.15148 0.40764 0.15148 C 0.41128 0.15865 0.41372 0.16328 0.41997 0.16582 C 0.42344 0.17299 0.42448 0.17808 0.42917 0.18432 C 0.43229 0.19658 0.42847 0.18479 0.43542 0.19658 C 0.44184 0.20745 0.44635 0.21948 0.45382 0.22942 " pathEditMode="relative" ptsTypes="ffffffffffffffffffffffA">
                                      <p:cBhvr>
                                        <p:cTn id="10" dur="1250" fill="hold"/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75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75" decel="50000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75" accel="50000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/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75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75" decel="50000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75" accel="50000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325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750" fill="hold"/>
                                        <p:tgtEl>
                                          <p:spTgt spid="1290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9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2000">
              <a:schemeClr val="accent1">
                <a:lumMod val="60000"/>
                <a:lumOff val="40000"/>
              </a:schemeClr>
            </a:gs>
            <a:gs pos="72000">
              <a:schemeClr val="accent5">
                <a:lumMod val="5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50495" y="368300"/>
            <a:ext cx="9091010" cy="6121400"/>
          </a:xfrm>
          <a:solidFill>
            <a:srgbClr val="FFFFCC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altLang="it-IT" dirty="0" smtClean="0"/>
              <a:t>Soltanto da pochi secoli si è scoperto che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dirty="0" smtClean="0"/>
              <a:t>quella frase biblica stava a significare,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b="1" dirty="0" smtClean="0"/>
              <a:t>NON</a:t>
            </a:r>
            <a:r>
              <a:rPr lang="it-IT" altLang="it-IT" dirty="0" smtClean="0"/>
              <a:t> che il sole si fosse fermato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(antica teoria geocentrica dell’universo), </a:t>
            </a:r>
          </a:p>
          <a:p>
            <a:pPr algn="ctr">
              <a:buFontTx/>
              <a:buNone/>
            </a:pPr>
            <a:endParaRPr lang="it-IT" altLang="it-IT" sz="1600" dirty="0"/>
          </a:p>
          <a:p>
            <a:pPr algn="ctr">
              <a:buFontTx/>
              <a:buNone/>
            </a:pPr>
            <a:r>
              <a:rPr lang="it-IT" altLang="it-IT" dirty="0" smtClean="0"/>
              <a:t>ma che il Dio d’Israele </a:t>
            </a:r>
          </a:p>
          <a:p>
            <a:pPr algn="ctr">
              <a:buFontTx/>
              <a:buNone/>
            </a:pPr>
            <a:r>
              <a:rPr lang="it-IT" altLang="it-IT" dirty="0" smtClean="0"/>
              <a:t>era superiore alle divinità </a:t>
            </a:r>
          </a:p>
          <a:p>
            <a:pPr algn="ctr">
              <a:buFontTx/>
              <a:buNone/>
            </a:pPr>
            <a:r>
              <a:rPr lang="it-IT" altLang="it-IT" dirty="0" smtClean="0"/>
              <a:t>adorate dai nemici.</a:t>
            </a:r>
          </a:p>
          <a:p>
            <a:pPr>
              <a:buFontTx/>
              <a:buNone/>
            </a:pPr>
            <a:endParaRPr lang="it-IT" altLang="it-IT" sz="2000" dirty="0"/>
          </a:p>
          <a:p>
            <a:pPr algn="ctr">
              <a:lnSpc>
                <a:spcPct val="160000"/>
              </a:lnSpc>
              <a:buFontTx/>
              <a:buNone/>
            </a:pPr>
            <a:r>
              <a:rPr lang="it-IT" altLang="it-IT" sz="3600" dirty="0">
                <a:solidFill>
                  <a:srgbClr val="003399"/>
                </a:solidFill>
              </a:rPr>
              <a:t>Giosuè fermò quindi</a:t>
            </a:r>
            <a:r>
              <a:rPr lang="it-IT" altLang="it-IT" sz="3600" b="1" dirty="0">
                <a:solidFill>
                  <a:srgbClr val="003399"/>
                </a:solidFill>
              </a:rPr>
              <a:t> </a:t>
            </a:r>
          </a:p>
          <a:p>
            <a:pPr algn="ctr">
              <a:lnSpc>
                <a:spcPct val="160000"/>
              </a:lnSpc>
              <a:buFontTx/>
              <a:buNone/>
            </a:pPr>
            <a:r>
              <a:rPr lang="it-IT" altLang="it-IT" sz="4000" b="1" dirty="0">
                <a:solidFill>
                  <a:srgbClr val="003399"/>
                </a:solidFill>
              </a:rPr>
              <a:t>il </a:t>
            </a:r>
            <a:r>
              <a:rPr lang="it-IT" altLang="it-IT" sz="4000" b="1" u="sng" dirty="0">
                <a:solidFill>
                  <a:srgbClr val="003399"/>
                </a:solidFill>
              </a:rPr>
              <a:t>culto </a:t>
            </a:r>
            <a:r>
              <a:rPr lang="it-IT" altLang="it-IT" sz="4000" b="1" dirty="0">
                <a:solidFill>
                  <a:srgbClr val="003399"/>
                </a:solidFill>
              </a:rPr>
              <a:t>al Dio Sole</a:t>
            </a:r>
            <a:r>
              <a:rPr lang="it-IT" altLang="it-IT" sz="3600" b="1" dirty="0">
                <a:solidFill>
                  <a:srgbClr val="003399"/>
                </a:solidFill>
              </a:rPr>
              <a:t> </a:t>
            </a:r>
            <a:r>
              <a:rPr lang="it-IT" altLang="it-IT" sz="3600" dirty="0">
                <a:solidFill>
                  <a:srgbClr val="003399"/>
                </a:solidFill>
              </a:rPr>
              <a:t>dei </a:t>
            </a:r>
            <a:r>
              <a:rPr lang="it-IT" altLang="it-IT" sz="3600" dirty="0" err="1">
                <a:solidFill>
                  <a:srgbClr val="003399"/>
                </a:solidFill>
              </a:rPr>
              <a:t>Gabaoniti</a:t>
            </a:r>
            <a:r>
              <a:rPr lang="it-IT" altLang="it-IT" dirty="0" smtClean="0">
                <a:solidFill>
                  <a:srgbClr val="003399"/>
                </a:solidFill>
              </a:rPr>
              <a:t>.</a:t>
            </a:r>
          </a:p>
        </p:txBody>
      </p:sp>
      <p:pic>
        <p:nvPicPr>
          <p:cNvPr id="131076" name="Picture 4" descr="so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417" y="2682000"/>
            <a:ext cx="2682583" cy="41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5000">
              <a:schemeClr val="accent1">
                <a:lumMod val="60000"/>
                <a:lumOff val="40000"/>
              </a:schemeClr>
            </a:gs>
            <a:gs pos="24420">
              <a:srgbClr val="CFE2F3"/>
            </a:gs>
            <a:gs pos="100000">
              <a:srgbClr val="00206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39" y="585000"/>
            <a:ext cx="8657122" cy="568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895618" y="6279531"/>
            <a:ext cx="8400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Giosuè ordina al sole di fermarsi sopra a </a:t>
            </a:r>
            <a:r>
              <a:rPr lang="it-IT" dirty="0" err="1">
                <a:solidFill>
                  <a:schemeClr val="bg1"/>
                </a:solidFill>
              </a:rPr>
              <a:t>Gabaon</a:t>
            </a:r>
            <a:r>
              <a:rPr lang="it-IT" dirty="0">
                <a:solidFill>
                  <a:schemeClr val="bg1"/>
                </a:solidFill>
              </a:rPr>
              <a:t>, dipinto </a:t>
            </a:r>
            <a:r>
              <a:rPr lang="it-IT" dirty="0" smtClean="0">
                <a:solidFill>
                  <a:schemeClr val="bg1"/>
                </a:solidFill>
              </a:rPr>
              <a:t>di </a:t>
            </a:r>
            <a:r>
              <a:rPr lang="it-IT" b="1" dirty="0" smtClean="0">
                <a:solidFill>
                  <a:schemeClr val="bg1"/>
                </a:solidFill>
              </a:rPr>
              <a:t>John Martin (1816)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79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rgbClr val="00B0F0"/>
            </a:gs>
            <a:gs pos="100000">
              <a:schemeClr val="accent2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87488" y="1484784"/>
            <a:ext cx="5448928" cy="212365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 </a:t>
            </a:r>
          </a:p>
          <a:p>
            <a:r>
              <a:rPr lang="it-IT" sz="9600" b="1" dirty="0" smtClean="0"/>
              <a:t> I Profeti </a:t>
            </a:r>
          </a:p>
          <a:p>
            <a:r>
              <a:rPr lang="it-IT" b="1" dirty="0"/>
              <a:t>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08" b="97495" l="1373" r="96380">
                        <a14:backgroundMark x1="20350" y1="93387" x2="31835" y2="93387"/>
                        <a14:backgroundMark x1="31960" y1="93186" x2="31960" y2="93186"/>
                        <a14:backgroundMark x1="21223" y1="94289" x2="21223" y2="94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825144"/>
            <a:ext cx="4275306" cy="532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040216" y="1340768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Geremia</a:t>
            </a:r>
          </a:p>
        </p:txBody>
      </p:sp>
      <p:sp>
        <p:nvSpPr>
          <p:cNvPr id="5" name="Rettangolo 4"/>
          <p:cNvSpPr/>
          <p:nvPr/>
        </p:nvSpPr>
        <p:spPr>
          <a:xfrm>
            <a:off x="7032104" y="4653136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Isaia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9673813" y="5968478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Daniele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937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76672"/>
            <a:ext cx="3657600" cy="532180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38421" y="6015799"/>
            <a:ext cx="34275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Il profeta Isaia – Michelangelo </a:t>
            </a:r>
            <a:r>
              <a:rPr lang="it-IT" sz="1400" dirty="0" err="1">
                <a:solidFill>
                  <a:schemeClr val="bg1"/>
                </a:solidFill>
              </a:rPr>
              <a:t>Buonarotti</a:t>
            </a:r>
            <a:endParaRPr lang="it-IT" sz="1400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618" y="-57599"/>
            <a:ext cx="4217046" cy="6372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078973" y="5800356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Coro dei Profeti - Beato Angelico e Benozzo </a:t>
            </a:r>
            <a:r>
              <a:rPr lang="it-IT" sz="1400" dirty="0" err="1">
                <a:solidFill>
                  <a:schemeClr val="bg1"/>
                </a:solidFill>
              </a:rPr>
              <a:t>Gozzoli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endParaRPr lang="it-IT" sz="1400" dirty="0" smtClean="0">
              <a:solidFill>
                <a:schemeClr val="bg1"/>
              </a:solidFill>
            </a:endParaRPr>
          </a:p>
          <a:p>
            <a:pPr algn="ctr"/>
            <a:r>
              <a:rPr lang="it-IT" sz="1400" dirty="0" smtClean="0">
                <a:solidFill>
                  <a:schemeClr val="bg1"/>
                </a:solidFill>
              </a:rPr>
              <a:t>- </a:t>
            </a:r>
            <a:r>
              <a:rPr lang="it-IT" sz="1400" dirty="0">
                <a:solidFill>
                  <a:schemeClr val="bg1"/>
                </a:solidFill>
              </a:rPr>
              <a:t>Orvieto - Duomo </a:t>
            </a:r>
            <a:r>
              <a:rPr lang="it-IT" sz="1400" dirty="0" smtClean="0">
                <a:solidFill>
                  <a:schemeClr val="bg1"/>
                </a:solidFill>
              </a:rPr>
              <a:t>-</a:t>
            </a:r>
            <a:endParaRPr lang="it-I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5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1000">
              <a:schemeClr val="accent1">
                <a:lumMod val="60000"/>
                <a:lumOff val="40000"/>
              </a:schemeClr>
            </a:gs>
            <a:gs pos="94000">
              <a:srgbClr val="002060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70" y="891000"/>
            <a:ext cx="9028461" cy="507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834259" y="6165304"/>
            <a:ext cx="45234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Il profeta </a:t>
            </a:r>
            <a:r>
              <a:rPr lang="it-IT" sz="1600" dirty="0" smtClean="0">
                <a:solidFill>
                  <a:schemeClr val="bg1"/>
                </a:solidFill>
              </a:rPr>
              <a:t>Geremia </a:t>
            </a:r>
            <a:r>
              <a:rPr lang="it-IT" sz="1600" dirty="0">
                <a:solidFill>
                  <a:schemeClr val="bg1"/>
                </a:solidFill>
              </a:rPr>
              <a:t>– </a:t>
            </a:r>
            <a:r>
              <a:rPr lang="it-IT" sz="1600" dirty="0" smtClean="0">
                <a:solidFill>
                  <a:schemeClr val="bg1"/>
                </a:solidFill>
              </a:rPr>
              <a:t>Ravenna Basilia San Vitale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6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1000">
              <a:schemeClr val="accent1">
                <a:lumMod val="60000"/>
                <a:lumOff val="40000"/>
              </a:schemeClr>
            </a:gs>
            <a:gs pos="94000">
              <a:srgbClr val="00206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50" y="747000"/>
            <a:ext cx="9178101" cy="5364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811033" y="6309320"/>
            <a:ext cx="2569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Il profeta </a:t>
            </a:r>
            <a:r>
              <a:rPr lang="it-IT" sz="1600" dirty="0" smtClean="0">
                <a:solidFill>
                  <a:schemeClr val="bg1"/>
                </a:solidFill>
              </a:rPr>
              <a:t>Giona e il pesce 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3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rgbClr val="00B0F0"/>
            </a:gs>
            <a:gs pos="100000">
              <a:schemeClr val="accent2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5400" y="710624"/>
            <a:ext cx="10801200" cy="5436753"/>
          </a:xfrm>
          <a:solidFill>
            <a:srgbClr val="FFFFE5"/>
          </a:solidFill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 profeti furono coloro che </a:t>
            </a:r>
            <a:endParaRPr lang="it-IT" altLang="it-IT" sz="3200" i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altLang="it-IT" sz="3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parlarono </a:t>
            </a:r>
            <a:r>
              <a:rPr lang="it-IT" altLang="it-IT" sz="32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per conto di Dio</a:t>
            </a:r>
            <a:r>
              <a:rPr lang="it-IT" alt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it-IT" altLang="it-IT" sz="3200" b="1" i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altLang="it-IT" sz="32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denunciarono</a:t>
            </a:r>
            <a:r>
              <a:rPr lang="it-IT" alt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le ingiustizie </a:t>
            </a:r>
            <a:r>
              <a:rPr lang="it-IT" altLang="it-IT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sociali, i tradimenti del popolo nei confronti di Dio (i peccati politici e sociali);</a:t>
            </a:r>
            <a:endParaRPr lang="it-IT" altLang="it-IT" sz="3200" i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altLang="it-IT" sz="32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annunciarono</a:t>
            </a:r>
            <a:r>
              <a:rPr lang="it-IT" alt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 tanto promessa salvezza futura per merito di un nuovo grande uomo </a:t>
            </a:r>
            <a:r>
              <a:rPr lang="it-IT" altLang="it-IT" sz="3200" dirty="0">
                <a:latin typeface="Arial" panose="020B0604020202020204" pitchFamily="34" charset="0"/>
                <a:cs typeface="Arial" panose="020B0604020202020204" pitchFamily="34" charset="0"/>
              </a:rPr>
              <a:t>inviato da Dio: il Messia liberatore.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9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9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15380" y="477044"/>
            <a:ext cx="11161240" cy="5903913"/>
          </a:xfrm>
          <a:noFill/>
        </p:spPr>
        <p:txBody>
          <a:bodyPr/>
          <a:lstStyle/>
          <a:p>
            <a:pPr algn="ctr">
              <a:buFontTx/>
              <a:buNone/>
            </a:pP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I GIUDICI</a:t>
            </a:r>
          </a:p>
          <a:p>
            <a:pPr>
              <a:buFontTx/>
              <a:buNone/>
            </a:pPr>
            <a:endParaRPr lang="it-IT" altLang="it-IT" sz="1400" dirty="0"/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Dopo la morte di Giosuè, sorgono, fra le tribù d'Israele, dei capi detti </a:t>
            </a:r>
            <a:r>
              <a:rPr lang="it-IT" altLang="it-IT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giudici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  <a:buFontTx/>
              <a:buNone/>
            </a:pPr>
            <a:endParaRPr lang="it-IT" altLang="it-I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Narra la Bibbia che i giudici furono quei personaggi militari, politici e religiosi mandati da Dio tra il </a:t>
            </a: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e il </a:t>
            </a: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1025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a.C. per continuare a liberare il popolo d’Israele in gravi difficoltà.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 giudici furono i leader carismatici prima della monarchia.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40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40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40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40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0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0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40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40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40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40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0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0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674" grpId="0" build="p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5000">
              <a:schemeClr val="accent1">
                <a:lumMod val="60000"/>
                <a:lumOff val="40000"/>
              </a:schemeClr>
            </a:gs>
            <a:gs pos="94000">
              <a:srgbClr val="002060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67608" y="6021288"/>
            <a:ext cx="6276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cs typeface="Arial" panose="020B0604020202020204" pitchFamily="34" charset="0"/>
              </a:rPr>
              <a:t>Libro dei Giudici: Sansone </a:t>
            </a:r>
            <a:r>
              <a:rPr lang="it-IT" dirty="0">
                <a:solidFill>
                  <a:schemeClr val="bg1"/>
                </a:solidFill>
                <a:cs typeface="Arial" panose="020B0604020202020204" pitchFamily="34" charset="0"/>
              </a:rPr>
              <a:t>e Dalila, </a:t>
            </a:r>
            <a:r>
              <a:rPr lang="it-IT" dirty="0" err="1">
                <a:solidFill>
                  <a:schemeClr val="bg1"/>
                </a:solidFill>
                <a:cs typeface="Arial" panose="020B0604020202020204" pitchFamily="34" charset="0"/>
              </a:rPr>
              <a:t>Antoon</a:t>
            </a:r>
            <a:r>
              <a:rPr lang="it-IT" dirty="0">
                <a:solidFill>
                  <a:schemeClr val="bg1"/>
                </a:solidFill>
                <a:cs typeface="Arial" panose="020B0604020202020204" pitchFamily="34" charset="0"/>
              </a:rPr>
              <a:t> van </a:t>
            </a:r>
            <a:r>
              <a:rPr lang="it-IT" dirty="0" err="1">
                <a:solidFill>
                  <a:schemeClr val="bg1"/>
                </a:solidFill>
                <a:cs typeface="Arial" panose="020B0604020202020204" pitchFamily="34" charset="0"/>
              </a:rPr>
              <a:t>Dyck</a:t>
            </a:r>
            <a:r>
              <a:rPr lang="it-IT" dirty="0">
                <a:solidFill>
                  <a:schemeClr val="bg1"/>
                </a:solidFill>
                <a:cs typeface="Arial" panose="020B0604020202020204" pitchFamily="34" charset="0"/>
              </a:rPr>
              <a:t>, 1630, </a:t>
            </a:r>
            <a:endParaRPr lang="it-IT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it-IT" dirty="0" smtClean="0">
                <a:solidFill>
                  <a:schemeClr val="bg1"/>
                </a:solidFill>
                <a:cs typeface="Arial" panose="020B0604020202020204" pitchFamily="34" charset="0"/>
              </a:rPr>
              <a:t> Vienna</a:t>
            </a:r>
            <a:r>
              <a:rPr lang="it-IT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cs typeface="Arial" panose="020B0604020202020204" pitchFamily="34" charset="0"/>
              </a:rPr>
              <a:t>Kunsthistorisches</a:t>
            </a:r>
            <a:r>
              <a:rPr lang="it-IT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Arial" panose="020B0604020202020204" pitchFamily="34" charset="0"/>
              </a:rPr>
              <a:t>Musem</a:t>
            </a:r>
            <a:endParaRPr lang="it-IT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23" y="909000"/>
            <a:ext cx="866475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ttangolo 1"/>
          <p:cNvSpPr>
            <a:spLocks noChangeArrowheads="1"/>
          </p:cNvSpPr>
          <p:nvPr/>
        </p:nvSpPr>
        <p:spPr bwMode="auto">
          <a:xfrm>
            <a:off x="2045780" y="692696"/>
            <a:ext cx="8100440" cy="330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>
                <a:cs typeface="Arial" panose="020B0604020202020204" pitchFamily="34" charset="0"/>
              </a:rPr>
              <a:t>ATTENZIONE</a:t>
            </a:r>
          </a:p>
          <a:p>
            <a:pPr algn="ctr" eaLnBrk="1" hangingPunct="1">
              <a:lnSpc>
                <a:spcPct val="200000"/>
              </a:lnSpc>
              <a:spcBef>
                <a:spcPct val="30000"/>
              </a:spcBef>
              <a:buFontTx/>
              <a:buNone/>
            </a:pPr>
            <a:r>
              <a:rPr lang="it-IT" altLang="it-IT" sz="2800" dirty="0">
                <a:cs typeface="Arial" panose="020B0604020202020204" pitchFamily="34" charset="0"/>
              </a:rPr>
              <a:t>Noè, per ringraziare Dio,</a:t>
            </a:r>
          </a:p>
          <a:p>
            <a:pPr algn="ctr" eaLnBrk="1" hangingPunct="1">
              <a:lnSpc>
                <a:spcPct val="200000"/>
              </a:lnSpc>
              <a:spcBef>
                <a:spcPct val="30000"/>
              </a:spcBef>
              <a:buFontTx/>
              <a:buNone/>
            </a:pPr>
            <a:r>
              <a:rPr lang="it-IT" altLang="it-IT" sz="2800" dirty="0" smtClean="0">
                <a:cs typeface="Arial" panose="020B0604020202020204" pitchFamily="34" charset="0"/>
              </a:rPr>
              <a:t>sacrifica un  </a:t>
            </a:r>
            <a:r>
              <a:rPr lang="it-IT" altLang="it-IT" sz="2800" b="1" dirty="0" smtClean="0">
                <a:cs typeface="Arial" panose="020B0604020202020204" pitchFamily="34" charset="0"/>
              </a:rPr>
              <a:t>AGNELLO  </a:t>
            </a:r>
            <a:r>
              <a:rPr lang="it-IT" altLang="it-IT" sz="2800" dirty="0" smtClean="0">
                <a:cs typeface="Arial" panose="020B0604020202020204" pitchFamily="34" charset="0"/>
              </a:rPr>
              <a:t>e si ubriaca di </a:t>
            </a:r>
            <a:r>
              <a:rPr lang="it-IT" altLang="it-IT" sz="2800" b="1" dirty="0" smtClean="0">
                <a:cs typeface="Arial" panose="020B0604020202020204" pitchFamily="34" charset="0"/>
              </a:rPr>
              <a:t>VINO</a:t>
            </a:r>
          </a:p>
        </p:txBody>
      </p:sp>
      <p:sp>
        <p:nvSpPr>
          <p:cNvPr id="2" name="Rettangolo 1"/>
          <p:cNvSpPr/>
          <p:nvPr/>
        </p:nvSpPr>
        <p:spPr>
          <a:xfrm>
            <a:off x="1390225" y="4293096"/>
            <a:ext cx="9411552" cy="2068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200000"/>
              </a:lnSpc>
              <a:spcBef>
                <a:spcPct val="30000"/>
              </a:spcBef>
              <a:buFontTx/>
              <a:buNone/>
            </a:pPr>
            <a:r>
              <a:rPr lang="it-IT" altLang="it-IT" sz="3200" dirty="0">
                <a:cs typeface="Arial" panose="020B0604020202020204" pitchFamily="34" charset="0"/>
              </a:rPr>
              <a:t>Cosa vi ricorda </a:t>
            </a:r>
            <a:r>
              <a:rPr lang="it-IT" altLang="it-IT" sz="3200" b="1" dirty="0">
                <a:cs typeface="Arial" panose="020B0604020202020204" pitchFamily="34" charset="0"/>
              </a:rPr>
              <a:t>l’Agnello </a:t>
            </a:r>
            <a:r>
              <a:rPr lang="it-IT" altLang="it-IT" sz="3200" dirty="0">
                <a:cs typeface="Arial" panose="020B0604020202020204" pitchFamily="34" charset="0"/>
              </a:rPr>
              <a:t>e il </a:t>
            </a:r>
            <a:r>
              <a:rPr lang="it-IT" altLang="it-IT" sz="3200" b="1" dirty="0" smtClean="0">
                <a:cs typeface="Arial" panose="020B0604020202020204" pitchFamily="34" charset="0"/>
              </a:rPr>
              <a:t>Vino</a:t>
            </a:r>
            <a:r>
              <a:rPr lang="it-IT" altLang="it-IT" sz="3200" dirty="0" smtClean="0">
                <a:cs typeface="Arial" panose="020B0604020202020204" pitchFamily="34" charset="0"/>
              </a:rPr>
              <a:t>?</a:t>
            </a:r>
          </a:p>
          <a:p>
            <a:pPr algn="ctr" eaLnBrk="1" hangingPunct="1">
              <a:lnSpc>
                <a:spcPct val="200000"/>
              </a:lnSpc>
              <a:spcBef>
                <a:spcPct val="30000"/>
              </a:spcBef>
              <a:buFontTx/>
              <a:buNone/>
            </a:pPr>
            <a:r>
              <a:rPr lang="it-IT" altLang="it-IT" sz="2800" dirty="0" smtClean="0">
                <a:cs typeface="Arial" panose="020B0604020202020204" pitchFamily="34" charset="0"/>
              </a:rPr>
              <a:t>Nell’ultima cena di Cristo Gesù vi fu l’</a:t>
            </a:r>
            <a:r>
              <a:rPr lang="it-IT" altLang="it-IT" sz="2800" b="1" dirty="0" smtClean="0">
                <a:cs typeface="Arial" panose="020B0604020202020204" pitchFamily="34" charset="0"/>
              </a:rPr>
              <a:t>AGNELLO </a:t>
            </a:r>
            <a:r>
              <a:rPr lang="it-IT" altLang="it-IT" sz="2800" dirty="0" smtClean="0">
                <a:cs typeface="Arial" panose="020B0604020202020204" pitchFamily="34" charset="0"/>
              </a:rPr>
              <a:t>e il </a:t>
            </a:r>
            <a:r>
              <a:rPr lang="it-IT" altLang="it-IT" sz="2800" b="1" dirty="0" smtClean="0">
                <a:cs typeface="Arial" panose="020B0604020202020204" pitchFamily="34" charset="0"/>
              </a:rPr>
              <a:t>VINO</a:t>
            </a:r>
            <a:endParaRPr lang="it-IT" altLang="it-IT" sz="2800" b="1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90" y="459000"/>
            <a:ext cx="4640625" cy="5940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672064" y="1697757"/>
            <a:ext cx="4608512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Libro dei Giudici: </a:t>
            </a: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Dalila taglia i capelli a Sansone </a:t>
            </a:r>
          </a:p>
          <a:p>
            <a:pPr algn="ctr">
              <a:lnSpc>
                <a:spcPct val="150000"/>
              </a:lnSpc>
            </a:pPr>
            <a:endParaRPr lang="it-IT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Andrea Mantegna</a:t>
            </a: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1495 – 1500</a:t>
            </a: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Tempera </a:t>
            </a: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Londra National Gallery</a:t>
            </a:r>
          </a:p>
        </p:txBody>
      </p:sp>
    </p:spTree>
    <p:extLst>
      <p:ext uri="{BB962C8B-B14F-4D97-AF65-F5344CB8AC3E}">
        <p14:creationId xmlns:p14="http://schemas.microsoft.com/office/powerpoint/2010/main" val="52064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19436" y="224632"/>
            <a:ext cx="10153128" cy="6408737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endParaRPr lang="it-IT" altLang="it-IT" sz="4000" b="1" i="1" dirty="0"/>
          </a:p>
          <a:p>
            <a:pPr algn="ctr" eaLnBrk="1" hangingPunct="1">
              <a:buFontTx/>
              <a:buNone/>
            </a:pPr>
            <a:r>
              <a:rPr lang="it-IT" altLang="it-IT" sz="5400" b="1" dirty="0">
                <a:latin typeface="Arial" panose="020B0604020202020204" pitchFamily="34" charset="0"/>
                <a:cs typeface="Arial" panose="020B0604020202020204" pitchFamily="34" charset="0"/>
              </a:rPr>
              <a:t>PERIODO DEI RE</a:t>
            </a:r>
          </a:p>
          <a:p>
            <a:pPr eaLnBrk="1" hangingPunct="1"/>
            <a:endParaRPr lang="it-IT" altLang="it-IT" sz="1400" dirty="0">
              <a:latin typeface="Comic Sans MS" panose="030F0702030302020204" pitchFamily="66" charset="0"/>
            </a:endParaRPr>
          </a:p>
          <a:p>
            <a:pPr eaLnBrk="1" hangingPunct="1"/>
            <a:endParaRPr lang="it-IT" altLang="it-IT" sz="1400" dirty="0">
              <a:latin typeface="Comic Sans MS" panose="030F0702030302020204" pitchFamily="66" charset="0"/>
            </a:endParaRPr>
          </a:p>
          <a:p>
            <a:pPr eaLnBrk="1" hangingPunct="1"/>
            <a:r>
              <a:rPr lang="it-IT" altLang="it-IT" dirty="0" smtClean="0"/>
              <a:t>Dopo qualche anno il popolo d'Israele sentì la necessità di un re. </a:t>
            </a:r>
          </a:p>
          <a:p>
            <a:pPr eaLnBrk="1" hangingPunct="1"/>
            <a:endParaRPr lang="it-IT" altLang="it-IT" dirty="0" smtClean="0"/>
          </a:p>
          <a:p>
            <a:pPr eaLnBrk="1" hangingPunct="1"/>
            <a:r>
              <a:rPr lang="it-IT" altLang="it-IT" dirty="0" smtClean="0"/>
              <a:t>Il re doveva mediare la volontà di Dio con il suo popolo.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rgbClr val="00B0F0"/>
            </a:gs>
            <a:gs pos="100000">
              <a:schemeClr val="accent2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3392" y="352425"/>
            <a:ext cx="10945216" cy="6153150"/>
          </a:xfrm>
          <a:solidFill>
            <a:srgbClr val="FFFFE5"/>
          </a:solidFill>
        </p:spPr>
        <p:txBody>
          <a:bodyPr>
            <a:normAutofit/>
          </a:bodyPr>
          <a:lstStyle/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Dio scelse </a:t>
            </a:r>
            <a:r>
              <a:rPr lang="it-IT" altLang="it-IT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Saul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il quale inizialmente governò bene, </a:t>
            </a: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 successivamente si insuperbì e si mise a fare solo quello che voleva lui, giustificandosi con il profeta Samuele.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dirty="0" smtClean="0"/>
          </a:p>
          <a:p>
            <a:pPr eaLnBrk="1" hangingPunct="1">
              <a:lnSpc>
                <a:spcPct val="90000"/>
              </a:lnSpc>
            </a:pPr>
            <a:endParaRPr lang="it-IT" altLang="it-IT" dirty="0" smtClean="0"/>
          </a:p>
          <a:p>
            <a:pPr eaLnBrk="1" hangingPunct="1">
              <a:lnSpc>
                <a:spcPct val="90000"/>
              </a:lnSpc>
            </a:pPr>
            <a:endParaRPr lang="it-IT" altLang="it-IT" dirty="0" smtClean="0"/>
          </a:p>
          <a:p>
            <a:pPr eaLnBrk="1" hangingPunct="1">
              <a:lnSpc>
                <a:spcPct val="90000"/>
              </a:lnSpc>
            </a:pPr>
            <a:endParaRPr lang="it-IT" altLang="it-IT" dirty="0" smtClean="0"/>
          </a:p>
          <a:p>
            <a:pPr eaLnBrk="1" hangingPunct="1">
              <a:lnSpc>
                <a:spcPct val="90000"/>
              </a:lnSpc>
            </a:pPr>
            <a:endParaRPr lang="it-IT" altLang="it-IT" dirty="0" smtClean="0"/>
          </a:p>
          <a:p>
            <a:pPr eaLnBrk="1" hangingPunct="1">
              <a:lnSpc>
                <a:spcPct val="90000"/>
              </a:lnSpc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Dio non lo volle più come re e lo sostituì con un ragazzo di nome Davide. </a:t>
            </a:r>
          </a:p>
        </p:txBody>
      </p:sp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8030" y="2099832"/>
            <a:ext cx="4055941" cy="3240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000">
                <a:srgbClr val="00B0F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xtLst/>
        </p:spPr>
      </p:pic>
      <p:sp>
        <p:nvSpPr>
          <p:cNvPr id="2" name="Rettangolo 1"/>
          <p:cNvSpPr/>
          <p:nvPr/>
        </p:nvSpPr>
        <p:spPr>
          <a:xfrm>
            <a:off x="8256240" y="3105835"/>
            <a:ext cx="28777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dirty="0"/>
              <a:t>Saul e Davide </a:t>
            </a:r>
            <a:endParaRPr lang="it-IT" dirty="0" smtClean="0"/>
          </a:p>
          <a:p>
            <a:r>
              <a:rPr lang="it-IT" dirty="0" smtClean="0"/>
              <a:t>in </a:t>
            </a:r>
            <a:r>
              <a:rPr lang="it-IT" dirty="0"/>
              <a:t>un dipinto di Rembrandt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1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1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1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 uiExpand="1" build="p"/>
      <p:bldP spid="2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60000"/>
                <a:lumOff val="40000"/>
              </a:schemeClr>
            </a:gs>
            <a:gs pos="0">
              <a:srgbClr val="002060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477000"/>
            <a:ext cx="4365223" cy="5904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852092" y="1556792"/>
            <a:ext cx="5960286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 smtClean="0">
                <a:solidFill>
                  <a:schemeClr val="bg1"/>
                </a:solidFill>
              </a:rPr>
              <a:t>Il giovane Davide poeta, </a:t>
            </a: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solidFill>
                  <a:schemeClr val="bg1"/>
                </a:solidFill>
              </a:rPr>
              <a:t>guerriero e musicista </a:t>
            </a: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solidFill>
                  <a:schemeClr val="bg1"/>
                </a:solidFill>
              </a:rPr>
              <a:t>mentre suona l’arpa</a:t>
            </a: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solidFill>
                  <a:schemeClr val="bg1"/>
                </a:solidFill>
              </a:rPr>
              <a:t>(a lui si attribuiscono numerosi salmi) </a:t>
            </a: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solidFill>
                  <a:schemeClr val="bg1"/>
                </a:solidFill>
              </a:rPr>
              <a:t>e il Re </a:t>
            </a:r>
            <a:r>
              <a:rPr lang="it-IT" sz="2400" dirty="0">
                <a:solidFill>
                  <a:schemeClr val="bg1"/>
                </a:solidFill>
              </a:rPr>
              <a:t>Saul  </a:t>
            </a:r>
            <a:endParaRPr lang="it-IT" sz="24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it-IT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it-IT" dirty="0" smtClean="0">
                <a:solidFill>
                  <a:schemeClr val="bg1"/>
                </a:solidFill>
              </a:rPr>
              <a:t>- Julius </a:t>
            </a:r>
            <a:r>
              <a:rPr lang="it-IT" dirty="0" err="1" smtClean="0">
                <a:solidFill>
                  <a:schemeClr val="bg1"/>
                </a:solidFill>
              </a:rPr>
              <a:t>Kronberg</a:t>
            </a:r>
            <a:r>
              <a:rPr lang="it-IT" dirty="0" smtClean="0">
                <a:solidFill>
                  <a:schemeClr val="bg1"/>
                </a:solidFill>
              </a:rPr>
              <a:t> (</a:t>
            </a:r>
            <a:r>
              <a:rPr lang="it-IT" dirty="0">
                <a:solidFill>
                  <a:schemeClr val="bg1"/>
                </a:solidFill>
              </a:rPr>
              <a:t>1885</a:t>
            </a:r>
            <a:r>
              <a:rPr lang="it-IT" dirty="0" smtClean="0">
                <a:solidFill>
                  <a:schemeClr val="bg1"/>
                </a:solidFill>
              </a:rPr>
              <a:t>) -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92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rgbClr val="00B0F0"/>
            </a:gs>
            <a:gs pos="100000">
              <a:schemeClr val="accent2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27238" y="1556544"/>
            <a:ext cx="8137525" cy="3744912"/>
          </a:xfrm>
          <a:solidFill>
            <a:srgbClr val="FFFFCC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Dopo </a:t>
            </a: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Saul</a:t>
            </a: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 ricordiamo il regno</a:t>
            </a:r>
            <a:b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altLang="it-IT" sz="8000" b="1" dirty="0">
                <a:latin typeface="Arial" panose="020B0604020202020204" pitchFamily="34" charset="0"/>
                <a:cs typeface="Arial" panose="020B0604020202020204" pitchFamily="34" charset="0"/>
              </a:rPr>
              <a:t>Davide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3" descr="w DSC09195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6" y="219075"/>
            <a:ext cx="6562725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885" name="Rectangle 5"/>
          <p:cNvSpPr>
            <a:spLocks noChangeArrowheads="1"/>
          </p:cNvSpPr>
          <p:nvPr/>
        </p:nvSpPr>
        <p:spPr bwMode="auto">
          <a:xfrm>
            <a:off x="335360" y="2482330"/>
            <a:ext cx="2448272" cy="2308324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it-IT" altLang="it-IT" sz="1600" dirty="0" smtClean="0"/>
              <a:t>Il giovane Davide</a:t>
            </a:r>
            <a:r>
              <a:rPr lang="it-IT" altLang="it-IT" sz="1600" dirty="0"/>
              <a:t>, dopo aver fatto cadere a </a:t>
            </a:r>
            <a:r>
              <a:rPr lang="it-IT" altLang="it-IT" sz="1600" dirty="0" smtClean="0"/>
              <a:t>terra il filisteo Golia, </a:t>
            </a:r>
            <a:endParaRPr lang="it-IT" altLang="it-IT" sz="1600" dirty="0"/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it-IT" altLang="it-IT" sz="1600" dirty="0"/>
              <a:t>con alcune pietruzze lanciate da una fionda,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it-IT" altLang="it-IT" sz="1600" dirty="0"/>
              <a:t>lo uccise con una spada</a:t>
            </a:r>
          </a:p>
        </p:txBody>
      </p:sp>
      <p:sp>
        <p:nvSpPr>
          <p:cNvPr id="634886" name="Rectangle 6"/>
          <p:cNvSpPr>
            <a:spLocks noChangeArrowheads="1"/>
          </p:cNvSpPr>
          <p:nvPr/>
        </p:nvSpPr>
        <p:spPr bwMode="auto">
          <a:xfrm>
            <a:off x="3863976" y="4941889"/>
            <a:ext cx="4176713" cy="172878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34887" name="Rectangle 7"/>
          <p:cNvSpPr>
            <a:spLocks noChangeArrowheads="1"/>
          </p:cNvSpPr>
          <p:nvPr/>
        </p:nvSpPr>
        <p:spPr bwMode="auto">
          <a:xfrm>
            <a:off x="4079876" y="6165850"/>
            <a:ext cx="792163" cy="431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34888" name="Rectangle 8"/>
          <p:cNvSpPr>
            <a:spLocks noChangeArrowheads="1"/>
          </p:cNvSpPr>
          <p:nvPr/>
        </p:nvSpPr>
        <p:spPr bwMode="auto">
          <a:xfrm>
            <a:off x="3432176" y="2060576"/>
            <a:ext cx="1871663" cy="165576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634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1000"/>
                                        <p:tgtEl>
                                          <p:spTgt spid="6348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34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6348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634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6348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634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5" grpId="0" animBg="1"/>
      <p:bldP spid="634885" grpId="1" animBg="1"/>
      <p:bldP spid="634886" grpId="0" animBg="1"/>
      <p:bldP spid="634886" grpId="1" animBg="1"/>
      <p:bldP spid="634887" grpId="0" animBg="1"/>
      <p:bldP spid="634887" grpId="1" animBg="1"/>
      <p:bldP spid="634888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4" descr="App0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188914"/>
            <a:ext cx="4087813" cy="6048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4727576" y="6308726"/>
            <a:ext cx="326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b="1" dirty="0">
                <a:solidFill>
                  <a:schemeClr val="bg1"/>
                </a:solidFill>
              </a:rPr>
              <a:t>Il David di MICHELANGELO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65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3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07968" y="476672"/>
            <a:ext cx="5256212" cy="5545137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altLang="it-IT" sz="3600" b="1"/>
              <a:t>David di DONATELLO</a:t>
            </a:r>
            <a:endParaRPr lang="it-IT" altLang="it-IT" sz="200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altLang="it-IT" sz="2000"/>
              <a:t>nel Museo Nazionale del Bargello Firenze. </a:t>
            </a:r>
            <a:br>
              <a:rPr lang="it-IT" altLang="it-IT" sz="2000"/>
            </a:br>
            <a:endParaRPr lang="it-IT" altLang="it-IT" sz="2000"/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it-IT" altLang="it-IT" sz="900"/>
          </a:p>
          <a:p>
            <a:pPr eaLnBrk="1" hangingPunct="1"/>
            <a:r>
              <a:rPr lang="it-IT" altLang="it-IT" sz="1800"/>
              <a:t>fu pagato da Cosimo de’ Medici. </a:t>
            </a:r>
          </a:p>
          <a:p>
            <a:pPr eaLnBrk="1" hangingPunct="1"/>
            <a:r>
              <a:rPr lang="it-IT" altLang="it-IT" sz="1800"/>
              <a:t>L'opera fu collocata in mezzo al cortile grande del nuovo Palazzo Medici. </a:t>
            </a:r>
          </a:p>
          <a:p>
            <a:pPr eaLnBrk="1" hangingPunct="1"/>
            <a:r>
              <a:rPr lang="it-IT" altLang="it-IT" sz="1800"/>
              <a:t>La data approssimativa si aggira intorno al </a:t>
            </a:r>
            <a:r>
              <a:rPr lang="it-IT" altLang="it-IT" sz="2400" b="1"/>
              <a:t>1453. </a:t>
            </a:r>
          </a:p>
          <a:p>
            <a:pPr eaLnBrk="1" hangingPunct="1"/>
            <a:r>
              <a:rPr lang="it-IT" altLang="it-IT" sz="1800"/>
              <a:t>La tradizionale identificazione, che gli studiosi hanno sempre dato è di un giovinetto con la testa da Golia;</a:t>
            </a:r>
            <a:r>
              <a:rPr lang="it-IT" altLang="it-IT" sz="2000"/>
              <a:t> </a:t>
            </a:r>
          </a:p>
          <a:p>
            <a:pPr eaLnBrk="1" hangingPunct="1"/>
            <a:endParaRPr lang="it-IT" altLang="it-IT" sz="2000"/>
          </a:p>
          <a:p>
            <a:pPr eaLnBrk="1" hangingPunct="1"/>
            <a:endParaRPr lang="it-IT" altLang="it-IT" sz="2000"/>
          </a:p>
          <a:p>
            <a:pPr eaLnBrk="1" hangingPunct="1">
              <a:buFontTx/>
              <a:buNone/>
            </a:pPr>
            <a:r>
              <a:rPr lang="it-IT" altLang="it-IT" sz="1400"/>
              <a:t>      </a:t>
            </a:r>
            <a:r>
              <a:rPr lang="it-IT" altLang="it-IT" sz="1800"/>
              <a:t>(sono stati avanzati fondati dubbi sul fatto che si possa trattare, invece, di un "mercurio vincitore" su Argo) </a:t>
            </a:r>
          </a:p>
        </p:txBody>
      </p:sp>
      <p:pic>
        <p:nvPicPr>
          <p:cNvPr id="168965" name="Picture 5" descr="donatello-dav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61938"/>
            <a:ext cx="2735263" cy="6335712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8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10469" y="260648"/>
            <a:ext cx="8218488" cy="113823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David del Verrocchio</a:t>
            </a: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Museo Nazionale del Bargello (Firenze) 1472</a:t>
            </a: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3779" name="Picture 4" descr="7DPR000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1628776"/>
            <a:ext cx="3786187" cy="5040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80" name="Picture 5" descr="Verrocchio Dav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628775"/>
            <a:ext cx="2895600" cy="5080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27748" y="179920"/>
            <a:ext cx="4536504" cy="2016224"/>
          </a:xfrm>
          <a:noFill/>
          <a:ln>
            <a:noFill/>
            <a:miter lim="800000"/>
            <a:headEnd/>
            <a:tailEnd/>
          </a:ln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8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it-IT" altLang="it-IT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alt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 Lorenzo Bernini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 </a:t>
            </a:r>
            <a:r>
              <a:rPr lang="it-IT" altLang="it-IT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 Borghese,</a:t>
            </a:r>
            <a:r>
              <a:rPr lang="it-IT" altLang="it-IT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1623</a:t>
            </a:r>
            <a:endParaRPr lang="it-IT" altLang="it-IT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03" name="Picture 7" descr="bernini_david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77" r="99304">
                        <a14:foregroundMark x1="29582" y1="46083" x2="24942" y2="55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8280"/>
            <a:ext cx="4652963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64913~David-1623-24-Poste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778" b="96222" l="4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8" t="13756" r="4912" b="9408"/>
          <a:stretch/>
        </p:blipFill>
        <p:spPr bwMode="auto">
          <a:xfrm>
            <a:off x="7641936" y="1386000"/>
            <a:ext cx="4557616" cy="54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01 Mappa AT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"/>
            <a:ext cx="93599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3738563" y="785813"/>
            <a:ext cx="4544834" cy="64633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3600" b="1" dirty="0"/>
              <a:t>La </a:t>
            </a:r>
            <a:r>
              <a:rPr lang="it-IT" altLang="it-IT" sz="3600" b="1" dirty="0" smtClean="0"/>
              <a:t>Mezzaluna </a:t>
            </a:r>
            <a:r>
              <a:rPr lang="it-IT" altLang="it-IT" sz="3600" b="1" dirty="0"/>
              <a:t>fertile</a:t>
            </a:r>
          </a:p>
        </p:txBody>
      </p:sp>
      <p:sp>
        <p:nvSpPr>
          <p:cNvPr id="4" name="Figura a mano libera 3"/>
          <p:cNvSpPr/>
          <p:nvPr/>
        </p:nvSpPr>
        <p:spPr>
          <a:xfrm>
            <a:off x="2187019" y="1677971"/>
            <a:ext cx="7288954" cy="5242465"/>
          </a:xfrm>
          <a:custGeom>
            <a:avLst/>
            <a:gdLst>
              <a:gd name="connsiteX0" fmla="*/ 273377 w 7288954"/>
              <a:gd name="connsiteY0" fmla="*/ 5156462 h 5242465"/>
              <a:gd name="connsiteX1" fmla="*/ 311084 w 7288954"/>
              <a:gd name="connsiteY1" fmla="*/ 5109328 h 5242465"/>
              <a:gd name="connsiteX2" fmla="*/ 301657 w 7288954"/>
              <a:gd name="connsiteY2" fmla="*/ 5071621 h 5242465"/>
              <a:gd name="connsiteX3" fmla="*/ 292230 w 7288954"/>
              <a:gd name="connsiteY3" fmla="*/ 4996206 h 5242465"/>
              <a:gd name="connsiteX4" fmla="*/ 273377 w 7288954"/>
              <a:gd name="connsiteY4" fmla="*/ 4967926 h 5242465"/>
              <a:gd name="connsiteX5" fmla="*/ 254523 w 7288954"/>
              <a:gd name="connsiteY5" fmla="*/ 4930219 h 5242465"/>
              <a:gd name="connsiteX6" fmla="*/ 197962 w 7288954"/>
              <a:gd name="connsiteY6" fmla="*/ 4873658 h 5242465"/>
              <a:gd name="connsiteX7" fmla="*/ 179109 w 7288954"/>
              <a:gd name="connsiteY7" fmla="*/ 4845377 h 5242465"/>
              <a:gd name="connsiteX8" fmla="*/ 160255 w 7288954"/>
              <a:gd name="connsiteY8" fmla="*/ 4807670 h 5242465"/>
              <a:gd name="connsiteX9" fmla="*/ 131975 w 7288954"/>
              <a:gd name="connsiteY9" fmla="*/ 4769963 h 5242465"/>
              <a:gd name="connsiteX10" fmla="*/ 122548 w 7288954"/>
              <a:gd name="connsiteY10" fmla="*/ 4732256 h 5242465"/>
              <a:gd name="connsiteX11" fmla="*/ 103694 w 7288954"/>
              <a:gd name="connsiteY11" fmla="*/ 4675695 h 5242465"/>
              <a:gd name="connsiteX12" fmla="*/ 84841 w 7288954"/>
              <a:gd name="connsiteY12" fmla="*/ 4600281 h 5242465"/>
              <a:gd name="connsiteX13" fmla="*/ 75414 w 7288954"/>
              <a:gd name="connsiteY13" fmla="*/ 4543720 h 5242465"/>
              <a:gd name="connsiteX14" fmla="*/ 56560 w 7288954"/>
              <a:gd name="connsiteY14" fmla="*/ 4477732 h 5242465"/>
              <a:gd name="connsiteX15" fmla="*/ 75414 w 7288954"/>
              <a:gd name="connsiteY15" fmla="*/ 4251489 h 5242465"/>
              <a:gd name="connsiteX16" fmla="*/ 94268 w 7288954"/>
              <a:gd name="connsiteY16" fmla="*/ 4213782 h 5242465"/>
              <a:gd name="connsiteX17" fmla="*/ 122548 w 7288954"/>
              <a:gd name="connsiteY17" fmla="*/ 4157221 h 5242465"/>
              <a:gd name="connsiteX18" fmla="*/ 141402 w 7288954"/>
              <a:gd name="connsiteY18" fmla="*/ 4119514 h 5242465"/>
              <a:gd name="connsiteX19" fmla="*/ 150828 w 7288954"/>
              <a:gd name="connsiteY19" fmla="*/ 4091233 h 5242465"/>
              <a:gd name="connsiteX20" fmla="*/ 197962 w 7288954"/>
              <a:gd name="connsiteY20" fmla="*/ 4025245 h 5242465"/>
              <a:gd name="connsiteX21" fmla="*/ 207389 w 7288954"/>
              <a:gd name="connsiteY21" fmla="*/ 3996965 h 5242465"/>
              <a:gd name="connsiteX22" fmla="*/ 263950 w 7288954"/>
              <a:gd name="connsiteY22" fmla="*/ 3883843 h 5242465"/>
              <a:gd name="connsiteX23" fmla="*/ 282804 w 7288954"/>
              <a:gd name="connsiteY23" fmla="*/ 3761295 h 5242465"/>
              <a:gd name="connsiteX24" fmla="*/ 301657 w 7288954"/>
              <a:gd name="connsiteY24" fmla="*/ 3695307 h 5242465"/>
              <a:gd name="connsiteX25" fmla="*/ 292230 w 7288954"/>
              <a:gd name="connsiteY25" fmla="*/ 3440784 h 5242465"/>
              <a:gd name="connsiteX26" fmla="*/ 273377 w 7288954"/>
              <a:gd name="connsiteY26" fmla="*/ 3393650 h 5242465"/>
              <a:gd name="connsiteX27" fmla="*/ 263950 w 7288954"/>
              <a:gd name="connsiteY27" fmla="*/ 3365369 h 5242465"/>
              <a:gd name="connsiteX28" fmla="*/ 254523 w 7288954"/>
              <a:gd name="connsiteY28" fmla="*/ 3327662 h 5242465"/>
              <a:gd name="connsiteX29" fmla="*/ 226243 w 7288954"/>
              <a:gd name="connsiteY29" fmla="*/ 3308808 h 5242465"/>
              <a:gd name="connsiteX30" fmla="*/ 188536 w 7288954"/>
              <a:gd name="connsiteY30" fmla="*/ 3252248 h 5242465"/>
              <a:gd name="connsiteX31" fmla="*/ 150828 w 7288954"/>
              <a:gd name="connsiteY31" fmla="*/ 3176833 h 5242465"/>
              <a:gd name="connsiteX32" fmla="*/ 131975 w 7288954"/>
              <a:gd name="connsiteY32" fmla="*/ 3139126 h 5242465"/>
              <a:gd name="connsiteX33" fmla="*/ 113121 w 7288954"/>
              <a:gd name="connsiteY33" fmla="*/ 3110845 h 5242465"/>
              <a:gd name="connsiteX34" fmla="*/ 75414 w 7288954"/>
              <a:gd name="connsiteY34" fmla="*/ 3026004 h 5242465"/>
              <a:gd name="connsiteX35" fmla="*/ 47134 w 7288954"/>
              <a:gd name="connsiteY35" fmla="*/ 2969443 h 5242465"/>
              <a:gd name="connsiteX36" fmla="*/ 37707 w 7288954"/>
              <a:gd name="connsiteY36" fmla="*/ 2922309 h 5242465"/>
              <a:gd name="connsiteX37" fmla="*/ 28280 w 7288954"/>
              <a:gd name="connsiteY37" fmla="*/ 2884602 h 5242465"/>
              <a:gd name="connsiteX38" fmla="*/ 18853 w 7288954"/>
              <a:gd name="connsiteY38" fmla="*/ 2828041 h 5242465"/>
              <a:gd name="connsiteX39" fmla="*/ 0 w 7288954"/>
              <a:gd name="connsiteY39" fmla="*/ 2771481 h 5242465"/>
              <a:gd name="connsiteX40" fmla="*/ 9426 w 7288954"/>
              <a:gd name="connsiteY40" fmla="*/ 2667786 h 5242465"/>
              <a:gd name="connsiteX41" fmla="*/ 28280 w 7288954"/>
              <a:gd name="connsiteY41" fmla="*/ 2639505 h 5242465"/>
              <a:gd name="connsiteX42" fmla="*/ 75414 w 7288954"/>
              <a:gd name="connsiteY42" fmla="*/ 2611225 h 5242465"/>
              <a:gd name="connsiteX43" fmla="*/ 141402 w 7288954"/>
              <a:gd name="connsiteY43" fmla="*/ 2592371 h 5242465"/>
              <a:gd name="connsiteX44" fmla="*/ 641022 w 7288954"/>
              <a:gd name="connsiteY44" fmla="*/ 2601798 h 5242465"/>
              <a:gd name="connsiteX45" fmla="*/ 697583 w 7288954"/>
              <a:gd name="connsiteY45" fmla="*/ 2630078 h 5242465"/>
              <a:gd name="connsiteX46" fmla="*/ 754144 w 7288954"/>
              <a:gd name="connsiteY46" fmla="*/ 2648932 h 5242465"/>
              <a:gd name="connsiteX47" fmla="*/ 810705 w 7288954"/>
              <a:gd name="connsiteY47" fmla="*/ 2696066 h 5242465"/>
              <a:gd name="connsiteX48" fmla="*/ 904973 w 7288954"/>
              <a:gd name="connsiteY48" fmla="*/ 2762054 h 5242465"/>
              <a:gd name="connsiteX49" fmla="*/ 933253 w 7288954"/>
              <a:gd name="connsiteY49" fmla="*/ 2790334 h 5242465"/>
              <a:gd name="connsiteX50" fmla="*/ 970960 w 7288954"/>
              <a:gd name="connsiteY50" fmla="*/ 2809188 h 5242465"/>
              <a:gd name="connsiteX51" fmla="*/ 1027521 w 7288954"/>
              <a:gd name="connsiteY51" fmla="*/ 2846895 h 5242465"/>
              <a:gd name="connsiteX52" fmla="*/ 1102936 w 7288954"/>
              <a:gd name="connsiteY52" fmla="*/ 2903456 h 5242465"/>
              <a:gd name="connsiteX53" fmla="*/ 1131216 w 7288954"/>
              <a:gd name="connsiteY53" fmla="*/ 2922309 h 5242465"/>
              <a:gd name="connsiteX54" fmla="*/ 1159496 w 7288954"/>
              <a:gd name="connsiteY54" fmla="*/ 2931736 h 5242465"/>
              <a:gd name="connsiteX55" fmla="*/ 1187777 w 7288954"/>
              <a:gd name="connsiteY55" fmla="*/ 2950590 h 5242465"/>
              <a:gd name="connsiteX56" fmla="*/ 1263191 w 7288954"/>
              <a:gd name="connsiteY56" fmla="*/ 2988297 h 5242465"/>
              <a:gd name="connsiteX57" fmla="*/ 1319752 w 7288954"/>
              <a:gd name="connsiteY57" fmla="*/ 3016577 h 5242465"/>
              <a:gd name="connsiteX58" fmla="*/ 1357459 w 7288954"/>
              <a:gd name="connsiteY58" fmla="*/ 3063711 h 5242465"/>
              <a:gd name="connsiteX59" fmla="*/ 1649690 w 7288954"/>
              <a:gd name="connsiteY59" fmla="*/ 3044858 h 5242465"/>
              <a:gd name="connsiteX60" fmla="*/ 1677971 w 7288954"/>
              <a:gd name="connsiteY60" fmla="*/ 3026004 h 5242465"/>
              <a:gd name="connsiteX61" fmla="*/ 1706251 w 7288954"/>
              <a:gd name="connsiteY61" fmla="*/ 2997724 h 5242465"/>
              <a:gd name="connsiteX62" fmla="*/ 1734532 w 7288954"/>
              <a:gd name="connsiteY62" fmla="*/ 2988297 h 5242465"/>
              <a:gd name="connsiteX63" fmla="*/ 1753385 w 7288954"/>
              <a:gd name="connsiteY63" fmla="*/ 2960017 h 5242465"/>
              <a:gd name="connsiteX64" fmla="*/ 1781666 w 7288954"/>
              <a:gd name="connsiteY64" fmla="*/ 2922309 h 5242465"/>
              <a:gd name="connsiteX65" fmla="*/ 1800519 w 7288954"/>
              <a:gd name="connsiteY65" fmla="*/ 2865749 h 5242465"/>
              <a:gd name="connsiteX66" fmla="*/ 1819373 w 7288954"/>
              <a:gd name="connsiteY66" fmla="*/ 2790334 h 5242465"/>
              <a:gd name="connsiteX67" fmla="*/ 1838226 w 7288954"/>
              <a:gd name="connsiteY67" fmla="*/ 2752627 h 5242465"/>
              <a:gd name="connsiteX68" fmla="*/ 1847653 w 7288954"/>
              <a:gd name="connsiteY68" fmla="*/ 2714920 h 5242465"/>
              <a:gd name="connsiteX69" fmla="*/ 1866507 w 7288954"/>
              <a:gd name="connsiteY69" fmla="*/ 2658359 h 5242465"/>
              <a:gd name="connsiteX70" fmla="*/ 1885360 w 7288954"/>
              <a:gd name="connsiteY70" fmla="*/ 2601798 h 5242465"/>
              <a:gd name="connsiteX71" fmla="*/ 1904214 w 7288954"/>
              <a:gd name="connsiteY71" fmla="*/ 2526384 h 5242465"/>
              <a:gd name="connsiteX72" fmla="*/ 1913641 w 7288954"/>
              <a:gd name="connsiteY72" fmla="*/ 2488676 h 5242465"/>
              <a:gd name="connsiteX73" fmla="*/ 1923068 w 7288954"/>
              <a:gd name="connsiteY73" fmla="*/ 2460396 h 5242465"/>
              <a:gd name="connsiteX74" fmla="*/ 1932494 w 7288954"/>
              <a:gd name="connsiteY74" fmla="*/ 2413262 h 5242465"/>
              <a:gd name="connsiteX75" fmla="*/ 1941921 w 7288954"/>
              <a:gd name="connsiteY75" fmla="*/ 2384982 h 5242465"/>
              <a:gd name="connsiteX76" fmla="*/ 1951348 w 7288954"/>
              <a:gd name="connsiteY76" fmla="*/ 2347274 h 5242465"/>
              <a:gd name="connsiteX77" fmla="*/ 1970202 w 7288954"/>
              <a:gd name="connsiteY77" fmla="*/ 2290714 h 5242465"/>
              <a:gd name="connsiteX78" fmla="*/ 2017336 w 7288954"/>
              <a:gd name="connsiteY78" fmla="*/ 2205872 h 5242465"/>
              <a:gd name="connsiteX79" fmla="*/ 2055043 w 7288954"/>
              <a:gd name="connsiteY79" fmla="*/ 2121031 h 5242465"/>
              <a:gd name="connsiteX80" fmla="*/ 2064470 w 7288954"/>
              <a:gd name="connsiteY80" fmla="*/ 2092751 h 5242465"/>
              <a:gd name="connsiteX81" fmla="*/ 2102177 w 7288954"/>
              <a:gd name="connsiteY81" fmla="*/ 2055043 h 5242465"/>
              <a:gd name="connsiteX82" fmla="*/ 2139884 w 7288954"/>
              <a:gd name="connsiteY82" fmla="*/ 1998483 h 5242465"/>
              <a:gd name="connsiteX83" fmla="*/ 2187018 w 7288954"/>
              <a:gd name="connsiteY83" fmla="*/ 1923068 h 5242465"/>
              <a:gd name="connsiteX84" fmla="*/ 2224725 w 7288954"/>
              <a:gd name="connsiteY84" fmla="*/ 1866507 h 5242465"/>
              <a:gd name="connsiteX85" fmla="*/ 2253006 w 7288954"/>
              <a:gd name="connsiteY85" fmla="*/ 1809947 h 5242465"/>
              <a:gd name="connsiteX86" fmla="*/ 2281286 w 7288954"/>
              <a:gd name="connsiteY86" fmla="*/ 1696825 h 5242465"/>
              <a:gd name="connsiteX87" fmla="*/ 2290713 w 7288954"/>
              <a:gd name="connsiteY87" fmla="*/ 1659118 h 5242465"/>
              <a:gd name="connsiteX88" fmla="*/ 2318993 w 7288954"/>
              <a:gd name="connsiteY88" fmla="*/ 1621410 h 5242465"/>
              <a:gd name="connsiteX89" fmla="*/ 2337847 w 7288954"/>
              <a:gd name="connsiteY89" fmla="*/ 1545996 h 5242465"/>
              <a:gd name="connsiteX90" fmla="*/ 2356701 w 7288954"/>
              <a:gd name="connsiteY90" fmla="*/ 1480008 h 5242465"/>
              <a:gd name="connsiteX91" fmla="*/ 2347274 w 7288954"/>
              <a:gd name="connsiteY91" fmla="*/ 904973 h 5242465"/>
              <a:gd name="connsiteX92" fmla="*/ 2337847 w 7288954"/>
              <a:gd name="connsiteY92" fmla="*/ 876693 h 5242465"/>
              <a:gd name="connsiteX93" fmla="*/ 2309567 w 7288954"/>
              <a:gd name="connsiteY93" fmla="*/ 772998 h 5242465"/>
              <a:gd name="connsiteX94" fmla="*/ 2281286 w 7288954"/>
              <a:gd name="connsiteY94" fmla="*/ 735291 h 5242465"/>
              <a:gd name="connsiteX95" fmla="*/ 2262433 w 7288954"/>
              <a:gd name="connsiteY95" fmla="*/ 669303 h 5242465"/>
              <a:gd name="connsiteX96" fmla="*/ 2243579 w 7288954"/>
              <a:gd name="connsiteY96" fmla="*/ 641023 h 5242465"/>
              <a:gd name="connsiteX97" fmla="*/ 2234152 w 7288954"/>
              <a:gd name="connsiteY97" fmla="*/ 603316 h 5242465"/>
              <a:gd name="connsiteX98" fmla="*/ 2187018 w 7288954"/>
              <a:gd name="connsiteY98" fmla="*/ 527901 h 5242465"/>
              <a:gd name="connsiteX99" fmla="*/ 2196445 w 7288954"/>
              <a:gd name="connsiteY99" fmla="*/ 405353 h 5242465"/>
              <a:gd name="connsiteX100" fmla="*/ 2281286 w 7288954"/>
              <a:gd name="connsiteY100" fmla="*/ 358219 h 5242465"/>
              <a:gd name="connsiteX101" fmla="*/ 2309567 w 7288954"/>
              <a:gd name="connsiteY101" fmla="*/ 339365 h 5242465"/>
              <a:gd name="connsiteX102" fmla="*/ 2413261 w 7288954"/>
              <a:gd name="connsiteY102" fmla="*/ 320511 h 5242465"/>
              <a:gd name="connsiteX103" fmla="*/ 2441542 w 7288954"/>
              <a:gd name="connsiteY103" fmla="*/ 301658 h 5242465"/>
              <a:gd name="connsiteX104" fmla="*/ 2488676 w 7288954"/>
              <a:gd name="connsiteY104" fmla="*/ 292231 h 5242465"/>
              <a:gd name="connsiteX105" fmla="*/ 2516956 w 7288954"/>
              <a:gd name="connsiteY105" fmla="*/ 282804 h 5242465"/>
              <a:gd name="connsiteX106" fmla="*/ 2573517 w 7288954"/>
              <a:gd name="connsiteY106" fmla="*/ 273377 h 5242465"/>
              <a:gd name="connsiteX107" fmla="*/ 2630078 w 7288954"/>
              <a:gd name="connsiteY107" fmla="*/ 254524 h 5242465"/>
              <a:gd name="connsiteX108" fmla="*/ 2667785 w 7288954"/>
              <a:gd name="connsiteY108" fmla="*/ 245097 h 5242465"/>
              <a:gd name="connsiteX109" fmla="*/ 2714919 w 7288954"/>
              <a:gd name="connsiteY109" fmla="*/ 226243 h 5242465"/>
              <a:gd name="connsiteX110" fmla="*/ 2780907 w 7288954"/>
              <a:gd name="connsiteY110" fmla="*/ 216817 h 5242465"/>
              <a:gd name="connsiteX111" fmla="*/ 2856321 w 7288954"/>
              <a:gd name="connsiteY111" fmla="*/ 179109 h 5242465"/>
              <a:gd name="connsiteX112" fmla="*/ 2894028 w 7288954"/>
              <a:gd name="connsiteY112" fmla="*/ 169683 h 5242465"/>
              <a:gd name="connsiteX113" fmla="*/ 2978870 w 7288954"/>
              <a:gd name="connsiteY113" fmla="*/ 141402 h 5242465"/>
              <a:gd name="connsiteX114" fmla="*/ 3035430 w 7288954"/>
              <a:gd name="connsiteY114" fmla="*/ 122549 h 5242465"/>
              <a:gd name="connsiteX115" fmla="*/ 3063711 w 7288954"/>
              <a:gd name="connsiteY115" fmla="*/ 113122 h 5242465"/>
              <a:gd name="connsiteX116" fmla="*/ 3299381 w 7288954"/>
              <a:gd name="connsiteY116" fmla="*/ 75415 h 5242465"/>
              <a:gd name="connsiteX117" fmla="*/ 3337088 w 7288954"/>
              <a:gd name="connsiteY117" fmla="*/ 65988 h 5242465"/>
              <a:gd name="connsiteX118" fmla="*/ 3610466 w 7288954"/>
              <a:gd name="connsiteY118" fmla="*/ 47134 h 5242465"/>
              <a:gd name="connsiteX119" fmla="*/ 3695307 w 7288954"/>
              <a:gd name="connsiteY119" fmla="*/ 37707 h 5242465"/>
              <a:gd name="connsiteX120" fmla="*/ 3733014 w 7288954"/>
              <a:gd name="connsiteY120" fmla="*/ 28281 h 5242465"/>
              <a:gd name="connsiteX121" fmla="*/ 3883843 w 7288954"/>
              <a:gd name="connsiteY121" fmla="*/ 0 h 5242465"/>
              <a:gd name="connsiteX122" fmla="*/ 4289195 w 7288954"/>
              <a:gd name="connsiteY122" fmla="*/ 9427 h 5242465"/>
              <a:gd name="connsiteX123" fmla="*/ 4440024 w 7288954"/>
              <a:gd name="connsiteY123" fmla="*/ 47134 h 5242465"/>
              <a:gd name="connsiteX124" fmla="*/ 4543719 w 7288954"/>
              <a:gd name="connsiteY124" fmla="*/ 94268 h 5242465"/>
              <a:gd name="connsiteX125" fmla="*/ 4609707 w 7288954"/>
              <a:gd name="connsiteY125" fmla="*/ 141402 h 5242465"/>
              <a:gd name="connsiteX126" fmla="*/ 4647414 w 7288954"/>
              <a:gd name="connsiteY126" fmla="*/ 179109 h 5242465"/>
              <a:gd name="connsiteX127" fmla="*/ 4675694 w 7288954"/>
              <a:gd name="connsiteY127" fmla="*/ 188536 h 5242465"/>
              <a:gd name="connsiteX128" fmla="*/ 4741682 w 7288954"/>
              <a:gd name="connsiteY128" fmla="*/ 235670 h 5242465"/>
              <a:gd name="connsiteX129" fmla="*/ 4769962 w 7288954"/>
              <a:gd name="connsiteY129" fmla="*/ 263951 h 5242465"/>
              <a:gd name="connsiteX130" fmla="*/ 4864230 w 7288954"/>
              <a:gd name="connsiteY130" fmla="*/ 329938 h 5242465"/>
              <a:gd name="connsiteX131" fmla="*/ 4892511 w 7288954"/>
              <a:gd name="connsiteY131" fmla="*/ 348792 h 5242465"/>
              <a:gd name="connsiteX132" fmla="*/ 4930218 w 7288954"/>
              <a:gd name="connsiteY132" fmla="*/ 377072 h 5242465"/>
              <a:gd name="connsiteX133" fmla="*/ 4977352 w 7288954"/>
              <a:gd name="connsiteY133" fmla="*/ 424206 h 5242465"/>
              <a:gd name="connsiteX134" fmla="*/ 5043340 w 7288954"/>
              <a:gd name="connsiteY134" fmla="*/ 452487 h 5242465"/>
              <a:gd name="connsiteX135" fmla="*/ 5165888 w 7288954"/>
              <a:gd name="connsiteY135" fmla="*/ 546755 h 5242465"/>
              <a:gd name="connsiteX136" fmla="*/ 5194169 w 7288954"/>
              <a:gd name="connsiteY136" fmla="*/ 565608 h 5242465"/>
              <a:gd name="connsiteX137" fmla="*/ 5241303 w 7288954"/>
              <a:gd name="connsiteY137" fmla="*/ 584462 h 5242465"/>
              <a:gd name="connsiteX138" fmla="*/ 5354424 w 7288954"/>
              <a:gd name="connsiteY138" fmla="*/ 659876 h 5242465"/>
              <a:gd name="connsiteX139" fmla="*/ 5439266 w 7288954"/>
              <a:gd name="connsiteY139" fmla="*/ 725864 h 5242465"/>
              <a:gd name="connsiteX140" fmla="*/ 5476973 w 7288954"/>
              <a:gd name="connsiteY140" fmla="*/ 791852 h 5242465"/>
              <a:gd name="connsiteX141" fmla="*/ 5514680 w 7288954"/>
              <a:gd name="connsiteY141" fmla="*/ 820132 h 5242465"/>
              <a:gd name="connsiteX142" fmla="*/ 5561814 w 7288954"/>
              <a:gd name="connsiteY142" fmla="*/ 886120 h 5242465"/>
              <a:gd name="connsiteX143" fmla="*/ 5590094 w 7288954"/>
              <a:gd name="connsiteY143" fmla="*/ 933254 h 5242465"/>
              <a:gd name="connsiteX144" fmla="*/ 5599521 w 7288954"/>
              <a:gd name="connsiteY144" fmla="*/ 961534 h 5242465"/>
              <a:gd name="connsiteX145" fmla="*/ 5627802 w 7288954"/>
              <a:gd name="connsiteY145" fmla="*/ 989815 h 5242465"/>
              <a:gd name="connsiteX146" fmla="*/ 5665509 w 7288954"/>
              <a:gd name="connsiteY146" fmla="*/ 1065229 h 5242465"/>
              <a:gd name="connsiteX147" fmla="*/ 5684362 w 7288954"/>
              <a:gd name="connsiteY147" fmla="*/ 1121790 h 5242465"/>
              <a:gd name="connsiteX148" fmla="*/ 5722070 w 7288954"/>
              <a:gd name="connsiteY148" fmla="*/ 1197204 h 5242465"/>
              <a:gd name="connsiteX149" fmla="*/ 5731496 w 7288954"/>
              <a:gd name="connsiteY149" fmla="*/ 1234911 h 5242465"/>
              <a:gd name="connsiteX150" fmla="*/ 5750350 w 7288954"/>
              <a:gd name="connsiteY150" fmla="*/ 1300899 h 5242465"/>
              <a:gd name="connsiteX151" fmla="*/ 5740923 w 7288954"/>
              <a:gd name="connsiteY151" fmla="*/ 1517716 h 5242465"/>
              <a:gd name="connsiteX152" fmla="*/ 5712643 w 7288954"/>
              <a:gd name="connsiteY152" fmla="*/ 1583703 h 5242465"/>
              <a:gd name="connsiteX153" fmla="*/ 5684362 w 7288954"/>
              <a:gd name="connsiteY153" fmla="*/ 1640264 h 5242465"/>
              <a:gd name="connsiteX154" fmla="*/ 5656082 w 7288954"/>
              <a:gd name="connsiteY154" fmla="*/ 1706252 h 5242465"/>
              <a:gd name="connsiteX155" fmla="*/ 5627802 w 7288954"/>
              <a:gd name="connsiteY155" fmla="*/ 1762813 h 5242465"/>
              <a:gd name="connsiteX156" fmla="*/ 5590094 w 7288954"/>
              <a:gd name="connsiteY156" fmla="*/ 1904215 h 5242465"/>
              <a:gd name="connsiteX157" fmla="*/ 5599521 w 7288954"/>
              <a:gd name="connsiteY157" fmla="*/ 2026763 h 5242465"/>
              <a:gd name="connsiteX158" fmla="*/ 5656082 w 7288954"/>
              <a:gd name="connsiteY158" fmla="*/ 2139885 h 5242465"/>
              <a:gd name="connsiteX159" fmla="*/ 5674936 w 7288954"/>
              <a:gd name="connsiteY159" fmla="*/ 2168165 h 5242465"/>
              <a:gd name="connsiteX160" fmla="*/ 5693789 w 7288954"/>
              <a:gd name="connsiteY160" fmla="*/ 2196445 h 5242465"/>
              <a:gd name="connsiteX161" fmla="*/ 5731496 w 7288954"/>
              <a:gd name="connsiteY161" fmla="*/ 2205872 h 5242465"/>
              <a:gd name="connsiteX162" fmla="*/ 5769204 w 7288954"/>
              <a:gd name="connsiteY162" fmla="*/ 2234153 h 5242465"/>
              <a:gd name="connsiteX163" fmla="*/ 5797484 w 7288954"/>
              <a:gd name="connsiteY163" fmla="*/ 2253006 h 5242465"/>
              <a:gd name="connsiteX164" fmla="*/ 5825765 w 7288954"/>
              <a:gd name="connsiteY164" fmla="*/ 2281287 h 5242465"/>
              <a:gd name="connsiteX165" fmla="*/ 5854045 w 7288954"/>
              <a:gd name="connsiteY165" fmla="*/ 2290714 h 5242465"/>
              <a:gd name="connsiteX166" fmla="*/ 5929459 w 7288954"/>
              <a:gd name="connsiteY166" fmla="*/ 2328421 h 5242465"/>
              <a:gd name="connsiteX167" fmla="*/ 6033154 w 7288954"/>
              <a:gd name="connsiteY167" fmla="*/ 2384982 h 5242465"/>
              <a:gd name="connsiteX168" fmla="*/ 6089715 w 7288954"/>
              <a:gd name="connsiteY168" fmla="*/ 2413262 h 5242465"/>
              <a:gd name="connsiteX169" fmla="*/ 6127422 w 7288954"/>
              <a:gd name="connsiteY169" fmla="*/ 2460396 h 5242465"/>
              <a:gd name="connsiteX170" fmla="*/ 6183983 w 7288954"/>
              <a:gd name="connsiteY170" fmla="*/ 2498103 h 5242465"/>
              <a:gd name="connsiteX171" fmla="*/ 6221690 w 7288954"/>
              <a:gd name="connsiteY171" fmla="*/ 2526384 h 5242465"/>
              <a:gd name="connsiteX172" fmla="*/ 6249971 w 7288954"/>
              <a:gd name="connsiteY172" fmla="*/ 2545237 h 5242465"/>
              <a:gd name="connsiteX173" fmla="*/ 6325385 w 7288954"/>
              <a:gd name="connsiteY173" fmla="*/ 2601798 h 5242465"/>
              <a:gd name="connsiteX174" fmla="*/ 6363092 w 7288954"/>
              <a:gd name="connsiteY174" fmla="*/ 2620652 h 5242465"/>
              <a:gd name="connsiteX175" fmla="*/ 6400800 w 7288954"/>
              <a:gd name="connsiteY175" fmla="*/ 2648932 h 5242465"/>
              <a:gd name="connsiteX176" fmla="*/ 6438507 w 7288954"/>
              <a:gd name="connsiteY176" fmla="*/ 2667786 h 5242465"/>
              <a:gd name="connsiteX177" fmla="*/ 6495068 w 7288954"/>
              <a:gd name="connsiteY177" fmla="*/ 2705493 h 5242465"/>
              <a:gd name="connsiteX178" fmla="*/ 6523348 w 7288954"/>
              <a:gd name="connsiteY178" fmla="*/ 2724347 h 5242465"/>
              <a:gd name="connsiteX179" fmla="*/ 6570482 w 7288954"/>
              <a:gd name="connsiteY179" fmla="*/ 2752627 h 5242465"/>
              <a:gd name="connsiteX180" fmla="*/ 6598762 w 7288954"/>
              <a:gd name="connsiteY180" fmla="*/ 2762054 h 5242465"/>
              <a:gd name="connsiteX181" fmla="*/ 6711884 w 7288954"/>
              <a:gd name="connsiteY181" fmla="*/ 2828041 h 5242465"/>
              <a:gd name="connsiteX182" fmla="*/ 6740165 w 7288954"/>
              <a:gd name="connsiteY182" fmla="*/ 2837468 h 5242465"/>
              <a:gd name="connsiteX183" fmla="*/ 6787299 w 7288954"/>
              <a:gd name="connsiteY183" fmla="*/ 2856322 h 5242465"/>
              <a:gd name="connsiteX184" fmla="*/ 6881567 w 7288954"/>
              <a:gd name="connsiteY184" fmla="*/ 2950590 h 5242465"/>
              <a:gd name="connsiteX185" fmla="*/ 6919274 w 7288954"/>
              <a:gd name="connsiteY185" fmla="*/ 2988297 h 5242465"/>
              <a:gd name="connsiteX186" fmla="*/ 6947554 w 7288954"/>
              <a:gd name="connsiteY186" fmla="*/ 3026004 h 5242465"/>
              <a:gd name="connsiteX187" fmla="*/ 6975835 w 7288954"/>
              <a:gd name="connsiteY187" fmla="*/ 3044858 h 5242465"/>
              <a:gd name="connsiteX188" fmla="*/ 7032395 w 7288954"/>
              <a:gd name="connsiteY188" fmla="*/ 3101419 h 5242465"/>
              <a:gd name="connsiteX189" fmla="*/ 7060676 w 7288954"/>
              <a:gd name="connsiteY189" fmla="*/ 3129699 h 5242465"/>
              <a:gd name="connsiteX190" fmla="*/ 7117237 w 7288954"/>
              <a:gd name="connsiteY190" fmla="*/ 3214540 h 5242465"/>
              <a:gd name="connsiteX191" fmla="*/ 7136090 w 7288954"/>
              <a:gd name="connsiteY191" fmla="*/ 3242821 h 5242465"/>
              <a:gd name="connsiteX192" fmla="*/ 7173797 w 7288954"/>
              <a:gd name="connsiteY192" fmla="*/ 3280528 h 5242465"/>
              <a:gd name="connsiteX193" fmla="*/ 7183224 w 7288954"/>
              <a:gd name="connsiteY193" fmla="*/ 3308808 h 5242465"/>
              <a:gd name="connsiteX194" fmla="*/ 7211505 w 7288954"/>
              <a:gd name="connsiteY194" fmla="*/ 3346516 h 5242465"/>
              <a:gd name="connsiteX195" fmla="*/ 7230358 w 7288954"/>
              <a:gd name="connsiteY195" fmla="*/ 3374796 h 5242465"/>
              <a:gd name="connsiteX196" fmla="*/ 7268066 w 7288954"/>
              <a:gd name="connsiteY196" fmla="*/ 3440784 h 5242465"/>
              <a:gd name="connsiteX197" fmla="*/ 7277492 w 7288954"/>
              <a:gd name="connsiteY197" fmla="*/ 3469064 h 5242465"/>
              <a:gd name="connsiteX198" fmla="*/ 7277492 w 7288954"/>
              <a:gd name="connsiteY198" fmla="*/ 3714161 h 5242465"/>
              <a:gd name="connsiteX199" fmla="*/ 7268066 w 7288954"/>
              <a:gd name="connsiteY199" fmla="*/ 3742441 h 5242465"/>
              <a:gd name="connsiteX200" fmla="*/ 7164371 w 7288954"/>
              <a:gd name="connsiteY200" fmla="*/ 3827283 h 5242465"/>
              <a:gd name="connsiteX201" fmla="*/ 7107810 w 7288954"/>
              <a:gd name="connsiteY201" fmla="*/ 3846136 h 5242465"/>
              <a:gd name="connsiteX202" fmla="*/ 7079529 w 7288954"/>
              <a:gd name="connsiteY202" fmla="*/ 3855563 h 5242465"/>
              <a:gd name="connsiteX203" fmla="*/ 7041822 w 7288954"/>
              <a:gd name="connsiteY203" fmla="*/ 3883843 h 5242465"/>
              <a:gd name="connsiteX204" fmla="*/ 6740165 w 7288954"/>
              <a:gd name="connsiteY204" fmla="*/ 3883843 h 5242465"/>
              <a:gd name="connsiteX205" fmla="*/ 6683604 w 7288954"/>
              <a:gd name="connsiteY205" fmla="*/ 3864990 h 5242465"/>
              <a:gd name="connsiteX206" fmla="*/ 6645896 w 7288954"/>
              <a:gd name="connsiteY206" fmla="*/ 3855563 h 5242465"/>
              <a:gd name="connsiteX207" fmla="*/ 6589336 w 7288954"/>
              <a:gd name="connsiteY207" fmla="*/ 3836709 h 5242465"/>
              <a:gd name="connsiteX208" fmla="*/ 6513921 w 7288954"/>
              <a:gd name="connsiteY208" fmla="*/ 3817856 h 5242465"/>
              <a:gd name="connsiteX209" fmla="*/ 6466787 w 7288954"/>
              <a:gd name="connsiteY209" fmla="*/ 3799002 h 5242465"/>
              <a:gd name="connsiteX210" fmla="*/ 6438507 w 7288954"/>
              <a:gd name="connsiteY210" fmla="*/ 3789575 h 5242465"/>
              <a:gd name="connsiteX211" fmla="*/ 6410226 w 7288954"/>
              <a:gd name="connsiteY211" fmla="*/ 3770722 h 5242465"/>
              <a:gd name="connsiteX212" fmla="*/ 6344239 w 7288954"/>
              <a:gd name="connsiteY212" fmla="*/ 3742441 h 5242465"/>
              <a:gd name="connsiteX213" fmla="*/ 6315958 w 7288954"/>
              <a:gd name="connsiteY213" fmla="*/ 3714161 h 5242465"/>
              <a:gd name="connsiteX214" fmla="*/ 6249971 w 7288954"/>
              <a:gd name="connsiteY214" fmla="*/ 3685881 h 5242465"/>
              <a:gd name="connsiteX215" fmla="*/ 6174556 w 7288954"/>
              <a:gd name="connsiteY215" fmla="*/ 3638747 h 5242465"/>
              <a:gd name="connsiteX216" fmla="*/ 6117995 w 7288954"/>
              <a:gd name="connsiteY216" fmla="*/ 3591613 h 5242465"/>
              <a:gd name="connsiteX217" fmla="*/ 6080288 w 7288954"/>
              <a:gd name="connsiteY217" fmla="*/ 3582186 h 5242465"/>
              <a:gd name="connsiteX218" fmla="*/ 6052008 w 7288954"/>
              <a:gd name="connsiteY218" fmla="*/ 3563332 h 5242465"/>
              <a:gd name="connsiteX219" fmla="*/ 5995447 w 7288954"/>
              <a:gd name="connsiteY219" fmla="*/ 3544478 h 5242465"/>
              <a:gd name="connsiteX220" fmla="*/ 5967167 w 7288954"/>
              <a:gd name="connsiteY220" fmla="*/ 3535052 h 5242465"/>
              <a:gd name="connsiteX221" fmla="*/ 5929459 w 7288954"/>
              <a:gd name="connsiteY221" fmla="*/ 3516198 h 5242465"/>
              <a:gd name="connsiteX222" fmla="*/ 5835191 w 7288954"/>
              <a:gd name="connsiteY222" fmla="*/ 3497344 h 5242465"/>
              <a:gd name="connsiteX223" fmla="*/ 5759777 w 7288954"/>
              <a:gd name="connsiteY223" fmla="*/ 3469064 h 5242465"/>
              <a:gd name="connsiteX224" fmla="*/ 5703216 w 7288954"/>
              <a:gd name="connsiteY224" fmla="*/ 3459637 h 5242465"/>
              <a:gd name="connsiteX225" fmla="*/ 5627802 w 7288954"/>
              <a:gd name="connsiteY225" fmla="*/ 3421930 h 5242465"/>
              <a:gd name="connsiteX226" fmla="*/ 5552387 w 7288954"/>
              <a:gd name="connsiteY226" fmla="*/ 3403076 h 5242465"/>
              <a:gd name="connsiteX227" fmla="*/ 5458119 w 7288954"/>
              <a:gd name="connsiteY227" fmla="*/ 3374796 h 5242465"/>
              <a:gd name="connsiteX228" fmla="*/ 5401558 w 7288954"/>
              <a:gd name="connsiteY228" fmla="*/ 3346516 h 5242465"/>
              <a:gd name="connsiteX229" fmla="*/ 5344997 w 7288954"/>
              <a:gd name="connsiteY229" fmla="*/ 3299382 h 5242465"/>
              <a:gd name="connsiteX230" fmla="*/ 5316717 w 7288954"/>
              <a:gd name="connsiteY230" fmla="*/ 3280528 h 5242465"/>
              <a:gd name="connsiteX231" fmla="*/ 5288437 w 7288954"/>
              <a:gd name="connsiteY231" fmla="*/ 3252248 h 5242465"/>
              <a:gd name="connsiteX232" fmla="*/ 5222449 w 7288954"/>
              <a:gd name="connsiteY232" fmla="*/ 3167406 h 5242465"/>
              <a:gd name="connsiteX233" fmla="*/ 5194169 w 7288954"/>
              <a:gd name="connsiteY233" fmla="*/ 3148553 h 5242465"/>
              <a:gd name="connsiteX234" fmla="*/ 5175315 w 7288954"/>
              <a:gd name="connsiteY234" fmla="*/ 3120272 h 5242465"/>
              <a:gd name="connsiteX235" fmla="*/ 5165888 w 7288954"/>
              <a:gd name="connsiteY235" fmla="*/ 3091992 h 5242465"/>
              <a:gd name="connsiteX236" fmla="*/ 5137608 w 7288954"/>
              <a:gd name="connsiteY236" fmla="*/ 3054285 h 5242465"/>
              <a:gd name="connsiteX237" fmla="*/ 5109327 w 7288954"/>
              <a:gd name="connsiteY237" fmla="*/ 2997724 h 5242465"/>
              <a:gd name="connsiteX238" fmla="*/ 5099901 w 7288954"/>
              <a:gd name="connsiteY238" fmla="*/ 2960017 h 5242465"/>
              <a:gd name="connsiteX239" fmla="*/ 5090474 w 7288954"/>
              <a:gd name="connsiteY239" fmla="*/ 2931736 h 5242465"/>
              <a:gd name="connsiteX240" fmla="*/ 5071620 w 7288954"/>
              <a:gd name="connsiteY240" fmla="*/ 2884602 h 5242465"/>
              <a:gd name="connsiteX241" fmla="*/ 5062193 w 7288954"/>
              <a:gd name="connsiteY241" fmla="*/ 2837468 h 5242465"/>
              <a:gd name="connsiteX242" fmla="*/ 5033913 w 7288954"/>
              <a:gd name="connsiteY242" fmla="*/ 2752627 h 5242465"/>
              <a:gd name="connsiteX243" fmla="*/ 5015059 w 7288954"/>
              <a:gd name="connsiteY243" fmla="*/ 2677213 h 5242465"/>
              <a:gd name="connsiteX244" fmla="*/ 4986779 w 7288954"/>
              <a:gd name="connsiteY244" fmla="*/ 2639505 h 5242465"/>
              <a:gd name="connsiteX245" fmla="*/ 4958499 w 7288954"/>
              <a:gd name="connsiteY245" fmla="*/ 2582944 h 5242465"/>
              <a:gd name="connsiteX246" fmla="*/ 4949072 w 7288954"/>
              <a:gd name="connsiteY246" fmla="*/ 2554664 h 5242465"/>
              <a:gd name="connsiteX247" fmla="*/ 4920791 w 7288954"/>
              <a:gd name="connsiteY247" fmla="*/ 2526384 h 5242465"/>
              <a:gd name="connsiteX248" fmla="*/ 4883084 w 7288954"/>
              <a:gd name="connsiteY248" fmla="*/ 2469823 h 5242465"/>
              <a:gd name="connsiteX249" fmla="*/ 4845377 w 7288954"/>
              <a:gd name="connsiteY249" fmla="*/ 2403835 h 5242465"/>
              <a:gd name="connsiteX250" fmla="*/ 4817096 w 7288954"/>
              <a:gd name="connsiteY250" fmla="*/ 2384982 h 5242465"/>
              <a:gd name="connsiteX251" fmla="*/ 4798243 w 7288954"/>
              <a:gd name="connsiteY251" fmla="*/ 2356701 h 5242465"/>
              <a:gd name="connsiteX252" fmla="*/ 4732255 w 7288954"/>
              <a:gd name="connsiteY252" fmla="*/ 2328421 h 5242465"/>
              <a:gd name="connsiteX253" fmla="*/ 4703975 w 7288954"/>
              <a:gd name="connsiteY253" fmla="*/ 2318994 h 5242465"/>
              <a:gd name="connsiteX254" fmla="*/ 4628560 w 7288954"/>
              <a:gd name="connsiteY254" fmla="*/ 2281287 h 5242465"/>
              <a:gd name="connsiteX255" fmla="*/ 4600280 w 7288954"/>
              <a:gd name="connsiteY255" fmla="*/ 2262433 h 5242465"/>
              <a:gd name="connsiteX256" fmla="*/ 4534292 w 7288954"/>
              <a:gd name="connsiteY256" fmla="*/ 2243580 h 5242465"/>
              <a:gd name="connsiteX257" fmla="*/ 4458878 w 7288954"/>
              <a:gd name="connsiteY257" fmla="*/ 2187019 h 5242465"/>
              <a:gd name="connsiteX258" fmla="*/ 4402317 w 7288954"/>
              <a:gd name="connsiteY258" fmla="*/ 2168165 h 5242465"/>
              <a:gd name="connsiteX259" fmla="*/ 4317476 w 7288954"/>
              <a:gd name="connsiteY259" fmla="*/ 2073897 h 5242465"/>
              <a:gd name="connsiteX260" fmla="*/ 4289195 w 7288954"/>
              <a:gd name="connsiteY260" fmla="*/ 2026763 h 5242465"/>
              <a:gd name="connsiteX261" fmla="*/ 4232635 w 7288954"/>
              <a:gd name="connsiteY261" fmla="*/ 1970202 h 5242465"/>
              <a:gd name="connsiteX262" fmla="*/ 4213781 w 7288954"/>
              <a:gd name="connsiteY262" fmla="*/ 1932495 h 5242465"/>
              <a:gd name="connsiteX263" fmla="*/ 4185501 w 7288954"/>
              <a:gd name="connsiteY263" fmla="*/ 1894788 h 5242465"/>
              <a:gd name="connsiteX264" fmla="*/ 4166647 w 7288954"/>
              <a:gd name="connsiteY264" fmla="*/ 1866507 h 5242465"/>
              <a:gd name="connsiteX265" fmla="*/ 4138367 w 7288954"/>
              <a:gd name="connsiteY265" fmla="*/ 1838227 h 5242465"/>
              <a:gd name="connsiteX266" fmla="*/ 4091233 w 7288954"/>
              <a:gd name="connsiteY266" fmla="*/ 1772239 h 5242465"/>
              <a:gd name="connsiteX267" fmla="*/ 4062952 w 7288954"/>
              <a:gd name="connsiteY267" fmla="*/ 1753386 h 5242465"/>
              <a:gd name="connsiteX268" fmla="*/ 4053525 w 7288954"/>
              <a:gd name="connsiteY268" fmla="*/ 1725105 h 5242465"/>
              <a:gd name="connsiteX269" fmla="*/ 3996965 w 7288954"/>
              <a:gd name="connsiteY269" fmla="*/ 1659118 h 5242465"/>
              <a:gd name="connsiteX270" fmla="*/ 3978111 w 7288954"/>
              <a:gd name="connsiteY270" fmla="*/ 1630837 h 5242465"/>
              <a:gd name="connsiteX271" fmla="*/ 3921550 w 7288954"/>
              <a:gd name="connsiteY271" fmla="*/ 1574276 h 5242465"/>
              <a:gd name="connsiteX272" fmla="*/ 3893270 w 7288954"/>
              <a:gd name="connsiteY272" fmla="*/ 1545996 h 5242465"/>
              <a:gd name="connsiteX273" fmla="*/ 3855562 w 7288954"/>
              <a:gd name="connsiteY273" fmla="*/ 1527142 h 5242465"/>
              <a:gd name="connsiteX274" fmla="*/ 3827282 w 7288954"/>
              <a:gd name="connsiteY274" fmla="*/ 1498862 h 5242465"/>
              <a:gd name="connsiteX275" fmla="*/ 3770721 w 7288954"/>
              <a:gd name="connsiteY275" fmla="*/ 1461155 h 5242465"/>
              <a:gd name="connsiteX276" fmla="*/ 3685880 w 7288954"/>
              <a:gd name="connsiteY276" fmla="*/ 1395167 h 5242465"/>
              <a:gd name="connsiteX277" fmla="*/ 3648173 w 7288954"/>
              <a:gd name="connsiteY277" fmla="*/ 1366887 h 5242465"/>
              <a:gd name="connsiteX278" fmla="*/ 3591612 w 7288954"/>
              <a:gd name="connsiteY278" fmla="*/ 1348033 h 5242465"/>
              <a:gd name="connsiteX279" fmla="*/ 3516197 w 7288954"/>
              <a:gd name="connsiteY279" fmla="*/ 1329180 h 5242465"/>
              <a:gd name="connsiteX280" fmla="*/ 3252247 w 7288954"/>
              <a:gd name="connsiteY280" fmla="*/ 1338606 h 5242465"/>
              <a:gd name="connsiteX281" fmla="*/ 3176833 w 7288954"/>
              <a:gd name="connsiteY281" fmla="*/ 1376314 h 5242465"/>
              <a:gd name="connsiteX282" fmla="*/ 3120272 w 7288954"/>
              <a:gd name="connsiteY282" fmla="*/ 1414021 h 5242465"/>
              <a:gd name="connsiteX283" fmla="*/ 3101418 w 7288954"/>
              <a:gd name="connsiteY283" fmla="*/ 1442301 h 5242465"/>
              <a:gd name="connsiteX284" fmla="*/ 3091991 w 7288954"/>
              <a:gd name="connsiteY284" fmla="*/ 1470582 h 5242465"/>
              <a:gd name="connsiteX285" fmla="*/ 3063711 w 7288954"/>
              <a:gd name="connsiteY285" fmla="*/ 1498862 h 5242465"/>
              <a:gd name="connsiteX286" fmla="*/ 3044857 w 7288954"/>
              <a:gd name="connsiteY286" fmla="*/ 1536569 h 5242465"/>
              <a:gd name="connsiteX287" fmla="*/ 3007150 w 7288954"/>
              <a:gd name="connsiteY287" fmla="*/ 1593130 h 5242465"/>
              <a:gd name="connsiteX288" fmla="*/ 2988296 w 7288954"/>
              <a:gd name="connsiteY288" fmla="*/ 1621410 h 5242465"/>
              <a:gd name="connsiteX289" fmla="*/ 2950589 w 7288954"/>
              <a:gd name="connsiteY289" fmla="*/ 1725105 h 5242465"/>
              <a:gd name="connsiteX290" fmla="*/ 2922309 w 7288954"/>
              <a:gd name="connsiteY290" fmla="*/ 1791093 h 5242465"/>
              <a:gd name="connsiteX291" fmla="*/ 2894028 w 7288954"/>
              <a:gd name="connsiteY291" fmla="*/ 1875934 h 5242465"/>
              <a:gd name="connsiteX292" fmla="*/ 2875175 w 7288954"/>
              <a:gd name="connsiteY292" fmla="*/ 1913641 h 5242465"/>
              <a:gd name="connsiteX293" fmla="*/ 2865748 w 7288954"/>
              <a:gd name="connsiteY293" fmla="*/ 1951349 h 5242465"/>
              <a:gd name="connsiteX294" fmla="*/ 2828041 w 7288954"/>
              <a:gd name="connsiteY294" fmla="*/ 2017336 h 5242465"/>
              <a:gd name="connsiteX295" fmla="*/ 2799760 w 7288954"/>
              <a:gd name="connsiteY295" fmla="*/ 2064470 h 5242465"/>
              <a:gd name="connsiteX296" fmla="*/ 2762053 w 7288954"/>
              <a:gd name="connsiteY296" fmla="*/ 2149311 h 5242465"/>
              <a:gd name="connsiteX297" fmla="*/ 2752626 w 7288954"/>
              <a:gd name="connsiteY297" fmla="*/ 2196445 h 5242465"/>
              <a:gd name="connsiteX298" fmla="*/ 2724346 w 7288954"/>
              <a:gd name="connsiteY298" fmla="*/ 2243580 h 5242465"/>
              <a:gd name="connsiteX299" fmla="*/ 2696066 w 7288954"/>
              <a:gd name="connsiteY299" fmla="*/ 2328421 h 5242465"/>
              <a:gd name="connsiteX300" fmla="*/ 2686639 w 7288954"/>
              <a:gd name="connsiteY300" fmla="*/ 2366128 h 5242465"/>
              <a:gd name="connsiteX301" fmla="*/ 2677212 w 7288954"/>
              <a:gd name="connsiteY301" fmla="*/ 2394408 h 5242465"/>
              <a:gd name="connsiteX302" fmla="*/ 2667785 w 7288954"/>
              <a:gd name="connsiteY302" fmla="*/ 2441542 h 5242465"/>
              <a:gd name="connsiteX303" fmla="*/ 2648932 w 7288954"/>
              <a:gd name="connsiteY303" fmla="*/ 2469823 h 5242465"/>
              <a:gd name="connsiteX304" fmla="*/ 2639505 w 7288954"/>
              <a:gd name="connsiteY304" fmla="*/ 2545237 h 5242465"/>
              <a:gd name="connsiteX305" fmla="*/ 2611224 w 7288954"/>
              <a:gd name="connsiteY305" fmla="*/ 2630078 h 5242465"/>
              <a:gd name="connsiteX306" fmla="*/ 2601797 w 7288954"/>
              <a:gd name="connsiteY306" fmla="*/ 2667786 h 5242465"/>
              <a:gd name="connsiteX307" fmla="*/ 2582944 w 7288954"/>
              <a:gd name="connsiteY307" fmla="*/ 2696066 h 5242465"/>
              <a:gd name="connsiteX308" fmla="*/ 2564090 w 7288954"/>
              <a:gd name="connsiteY308" fmla="*/ 2752627 h 5242465"/>
              <a:gd name="connsiteX309" fmla="*/ 2488676 w 7288954"/>
              <a:gd name="connsiteY309" fmla="*/ 2865749 h 5242465"/>
              <a:gd name="connsiteX310" fmla="*/ 2469822 w 7288954"/>
              <a:gd name="connsiteY310" fmla="*/ 2903456 h 5242465"/>
              <a:gd name="connsiteX311" fmla="*/ 2432115 w 7288954"/>
              <a:gd name="connsiteY311" fmla="*/ 2960017 h 5242465"/>
              <a:gd name="connsiteX312" fmla="*/ 2413261 w 7288954"/>
              <a:gd name="connsiteY312" fmla="*/ 2988297 h 5242465"/>
              <a:gd name="connsiteX313" fmla="*/ 2347274 w 7288954"/>
              <a:gd name="connsiteY313" fmla="*/ 3091992 h 5242465"/>
              <a:gd name="connsiteX314" fmla="*/ 2318993 w 7288954"/>
              <a:gd name="connsiteY314" fmla="*/ 3120272 h 5242465"/>
              <a:gd name="connsiteX315" fmla="*/ 2290713 w 7288954"/>
              <a:gd name="connsiteY315" fmla="*/ 3157980 h 5242465"/>
              <a:gd name="connsiteX316" fmla="*/ 2271859 w 7288954"/>
              <a:gd name="connsiteY316" fmla="*/ 3186260 h 5242465"/>
              <a:gd name="connsiteX317" fmla="*/ 2243579 w 7288954"/>
              <a:gd name="connsiteY317" fmla="*/ 3205114 h 5242465"/>
              <a:gd name="connsiteX318" fmla="*/ 2196445 w 7288954"/>
              <a:gd name="connsiteY318" fmla="*/ 3261674 h 5242465"/>
              <a:gd name="connsiteX319" fmla="*/ 2177591 w 7288954"/>
              <a:gd name="connsiteY319" fmla="*/ 3289955 h 5242465"/>
              <a:gd name="connsiteX320" fmla="*/ 2149311 w 7288954"/>
              <a:gd name="connsiteY320" fmla="*/ 3308808 h 5242465"/>
              <a:gd name="connsiteX321" fmla="*/ 2064470 w 7288954"/>
              <a:gd name="connsiteY321" fmla="*/ 3374796 h 5242465"/>
              <a:gd name="connsiteX322" fmla="*/ 2007909 w 7288954"/>
              <a:gd name="connsiteY322" fmla="*/ 3327662 h 5242465"/>
              <a:gd name="connsiteX323" fmla="*/ 1923068 w 7288954"/>
              <a:gd name="connsiteY323" fmla="*/ 3261674 h 5242465"/>
              <a:gd name="connsiteX324" fmla="*/ 1847653 w 7288954"/>
              <a:gd name="connsiteY324" fmla="*/ 3242821 h 5242465"/>
              <a:gd name="connsiteX325" fmla="*/ 1762812 w 7288954"/>
              <a:gd name="connsiteY325" fmla="*/ 3233394 h 5242465"/>
              <a:gd name="connsiteX326" fmla="*/ 1706251 w 7288954"/>
              <a:gd name="connsiteY326" fmla="*/ 3223967 h 5242465"/>
              <a:gd name="connsiteX327" fmla="*/ 1555422 w 7288954"/>
              <a:gd name="connsiteY327" fmla="*/ 3233394 h 5242465"/>
              <a:gd name="connsiteX328" fmla="*/ 1527142 w 7288954"/>
              <a:gd name="connsiteY328" fmla="*/ 3242821 h 5242465"/>
              <a:gd name="connsiteX329" fmla="*/ 1480008 w 7288954"/>
              <a:gd name="connsiteY329" fmla="*/ 3252248 h 5242465"/>
              <a:gd name="connsiteX330" fmla="*/ 1404593 w 7288954"/>
              <a:gd name="connsiteY330" fmla="*/ 3271101 h 5242465"/>
              <a:gd name="connsiteX331" fmla="*/ 1376313 w 7288954"/>
              <a:gd name="connsiteY331" fmla="*/ 3289955 h 5242465"/>
              <a:gd name="connsiteX332" fmla="*/ 1319752 w 7288954"/>
              <a:gd name="connsiteY332" fmla="*/ 3299382 h 5242465"/>
              <a:gd name="connsiteX333" fmla="*/ 1272618 w 7288954"/>
              <a:gd name="connsiteY333" fmla="*/ 3308808 h 5242465"/>
              <a:gd name="connsiteX334" fmla="*/ 1216057 w 7288954"/>
              <a:gd name="connsiteY334" fmla="*/ 3327662 h 5242465"/>
              <a:gd name="connsiteX335" fmla="*/ 1178350 w 7288954"/>
              <a:gd name="connsiteY335" fmla="*/ 3337089 h 5242465"/>
              <a:gd name="connsiteX336" fmla="*/ 1112362 w 7288954"/>
              <a:gd name="connsiteY336" fmla="*/ 3365369 h 5242465"/>
              <a:gd name="connsiteX337" fmla="*/ 1055802 w 7288954"/>
              <a:gd name="connsiteY337" fmla="*/ 3384223 h 5242465"/>
              <a:gd name="connsiteX338" fmla="*/ 1027521 w 7288954"/>
              <a:gd name="connsiteY338" fmla="*/ 3412503 h 5242465"/>
              <a:gd name="connsiteX339" fmla="*/ 989814 w 7288954"/>
              <a:gd name="connsiteY339" fmla="*/ 3421930 h 5242465"/>
              <a:gd name="connsiteX340" fmla="*/ 914400 w 7288954"/>
              <a:gd name="connsiteY340" fmla="*/ 3506771 h 5242465"/>
              <a:gd name="connsiteX341" fmla="*/ 876692 w 7288954"/>
              <a:gd name="connsiteY341" fmla="*/ 3582186 h 5242465"/>
              <a:gd name="connsiteX342" fmla="*/ 867266 w 7288954"/>
              <a:gd name="connsiteY342" fmla="*/ 3610466 h 5242465"/>
              <a:gd name="connsiteX343" fmla="*/ 857839 w 7288954"/>
              <a:gd name="connsiteY343" fmla="*/ 3968685 h 5242465"/>
              <a:gd name="connsiteX344" fmla="*/ 848412 w 7288954"/>
              <a:gd name="connsiteY344" fmla="*/ 3996965 h 5242465"/>
              <a:gd name="connsiteX345" fmla="*/ 838985 w 7288954"/>
              <a:gd name="connsiteY345" fmla="*/ 4034672 h 5242465"/>
              <a:gd name="connsiteX346" fmla="*/ 820132 w 7288954"/>
              <a:gd name="connsiteY346" fmla="*/ 4091233 h 5242465"/>
              <a:gd name="connsiteX347" fmla="*/ 810705 w 7288954"/>
              <a:gd name="connsiteY347" fmla="*/ 4138367 h 5242465"/>
              <a:gd name="connsiteX348" fmla="*/ 791851 w 7288954"/>
              <a:gd name="connsiteY348" fmla="*/ 4176074 h 5242465"/>
              <a:gd name="connsiteX349" fmla="*/ 782424 w 7288954"/>
              <a:gd name="connsiteY349" fmla="*/ 4279769 h 5242465"/>
              <a:gd name="connsiteX350" fmla="*/ 754144 w 7288954"/>
              <a:gd name="connsiteY350" fmla="*/ 4430598 h 5242465"/>
              <a:gd name="connsiteX351" fmla="*/ 763571 w 7288954"/>
              <a:gd name="connsiteY351" fmla="*/ 4600281 h 5242465"/>
              <a:gd name="connsiteX352" fmla="*/ 772997 w 7288954"/>
              <a:gd name="connsiteY352" fmla="*/ 4637988 h 5242465"/>
              <a:gd name="connsiteX353" fmla="*/ 791851 w 7288954"/>
              <a:gd name="connsiteY353" fmla="*/ 4666268 h 5242465"/>
              <a:gd name="connsiteX354" fmla="*/ 810705 w 7288954"/>
              <a:gd name="connsiteY354" fmla="*/ 4779390 h 5242465"/>
              <a:gd name="connsiteX355" fmla="*/ 829558 w 7288954"/>
              <a:gd name="connsiteY355" fmla="*/ 4807670 h 5242465"/>
              <a:gd name="connsiteX356" fmla="*/ 848412 w 7288954"/>
              <a:gd name="connsiteY356" fmla="*/ 4892511 h 5242465"/>
              <a:gd name="connsiteX357" fmla="*/ 867266 w 7288954"/>
              <a:gd name="connsiteY357" fmla="*/ 4967926 h 5242465"/>
              <a:gd name="connsiteX358" fmla="*/ 876692 w 7288954"/>
              <a:gd name="connsiteY358" fmla="*/ 5015060 h 5242465"/>
              <a:gd name="connsiteX359" fmla="*/ 904973 w 7288954"/>
              <a:gd name="connsiteY359" fmla="*/ 5071621 h 5242465"/>
              <a:gd name="connsiteX360" fmla="*/ 923826 w 7288954"/>
              <a:gd name="connsiteY360" fmla="*/ 5147035 h 5242465"/>
              <a:gd name="connsiteX361" fmla="*/ 942680 w 7288954"/>
              <a:gd name="connsiteY361" fmla="*/ 5241303 h 5242465"/>
              <a:gd name="connsiteX362" fmla="*/ 952107 w 7288954"/>
              <a:gd name="connsiteY362" fmla="*/ 5241303 h 524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</a:cxnLst>
            <a:rect l="l" t="t" r="r" b="b"/>
            <a:pathLst>
              <a:path w="7288954" h="5242465">
                <a:moveTo>
                  <a:pt x="273377" y="5156462"/>
                </a:moveTo>
                <a:cubicBezTo>
                  <a:pt x="285946" y="5140751"/>
                  <a:pt x="304721" y="5128416"/>
                  <a:pt x="311084" y="5109328"/>
                </a:cubicBezTo>
                <a:cubicBezTo>
                  <a:pt x="315181" y="5097037"/>
                  <a:pt x="303787" y="5084401"/>
                  <a:pt x="301657" y="5071621"/>
                </a:cubicBezTo>
                <a:cubicBezTo>
                  <a:pt x="297492" y="5046632"/>
                  <a:pt x="298896" y="5020647"/>
                  <a:pt x="292230" y="4996206"/>
                </a:cubicBezTo>
                <a:cubicBezTo>
                  <a:pt x="289249" y="4985276"/>
                  <a:pt x="278998" y="4977763"/>
                  <a:pt x="273377" y="4967926"/>
                </a:cubicBezTo>
                <a:cubicBezTo>
                  <a:pt x="266405" y="4955725"/>
                  <a:pt x="263302" y="4941192"/>
                  <a:pt x="254523" y="4930219"/>
                </a:cubicBezTo>
                <a:cubicBezTo>
                  <a:pt x="237867" y="4909399"/>
                  <a:pt x="212751" y="4895843"/>
                  <a:pt x="197962" y="4873658"/>
                </a:cubicBezTo>
                <a:cubicBezTo>
                  <a:pt x="191678" y="4864231"/>
                  <a:pt x="184730" y="4855214"/>
                  <a:pt x="179109" y="4845377"/>
                </a:cubicBezTo>
                <a:cubicBezTo>
                  <a:pt x="172137" y="4833176"/>
                  <a:pt x="167703" y="4819587"/>
                  <a:pt x="160255" y="4807670"/>
                </a:cubicBezTo>
                <a:cubicBezTo>
                  <a:pt x="151928" y="4794347"/>
                  <a:pt x="141402" y="4782532"/>
                  <a:pt x="131975" y="4769963"/>
                </a:cubicBezTo>
                <a:cubicBezTo>
                  <a:pt x="128833" y="4757394"/>
                  <a:pt x="126271" y="4744665"/>
                  <a:pt x="122548" y="4732256"/>
                </a:cubicBezTo>
                <a:cubicBezTo>
                  <a:pt x="116837" y="4713221"/>
                  <a:pt x="107591" y="4695183"/>
                  <a:pt x="103694" y="4675695"/>
                </a:cubicBezTo>
                <a:cubicBezTo>
                  <a:pt x="92319" y="4618817"/>
                  <a:pt x="99335" y="4643761"/>
                  <a:pt x="84841" y="4600281"/>
                </a:cubicBezTo>
                <a:cubicBezTo>
                  <a:pt x="81699" y="4581427"/>
                  <a:pt x="79163" y="4562463"/>
                  <a:pt x="75414" y="4543720"/>
                </a:cubicBezTo>
                <a:cubicBezTo>
                  <a:pt x="69496" y="4514129"/>
                  <a:pt x="65544" y="4504685"/>
                  <a:pt x="56560" y="4477732"/>
                </a:cubicBezTo>
                <a:cubicBezTo>
                  <a:pt x="56963" y="4470069"/>
                  <a:pt x="56906" y="4307012"/>
                  <a:pt x="75414" y="4251489"/>
                </a:cubicBezTo>
                <a:cubicBezTo>
                  <a:pt x="79858" y="4238158"/>
                  <a:pt x="88732" y="4226698"/>
                  <a:pt x="94268" y="4213782"/>
                </a:cubicBezTo>
                <a:cubicBezTo>
                  <a:pt x="131304" y="4127363"/>
                  <a:pt x="70787" y="4247801"/>
                  <a:pt x="122548" y="4157221"/>
                </a:cubicBezTo>
                <a:cubicBezTo>
                  <a:pt x="129520" y="4145020"/>
                  <a:pt x="135866" y="4132430"/>
                  <a:pt x="141402" y="4119514"/>
                </a:cubicBezTo>
                <a:cubicBezTo>
                  <a:pt x="145316" y="4110381"/>
                  <a:pt x="145898" y="4099861"/>
                  <a:pt x="150828" y="4091233"/>
                </a:cubicBezTo>
                <a:cubicBezTo>
                  <a:pt x="167928" y="4061307"/>
                  <a:pt x="183359" y="4054452"/>
                  <a:pt x="197962" y="4025245"/>
                </a:cubicBezTo>
                <a:cubicBezTo>
                  <a:pt x="202406" y="4016357"/>
                  <a:pt x="202563" y="4005651"/>
                  <a:pt x="207389" y="3996965"/>
                </a:cubicBezTo>
                <a:cubicBezTo>
                  <a:pt x="268302" y="3887321"/>
                  <a:pt x="227246" y="3993954"/>
                  <a:pt x="263950" y="3883843"/>
                </a:cubicBezTo>
                <a:cubicBezTo>
                  <a:pt x="266577" y="3865453"/>
                  <a:pt x="277899" y="3782550"/>
                  <a:pt x="282804" y="3761295"/>
                </a:cubicBezTo>
                <a:cubicBezTo>
                  <a:pt x="287948" y="3739005"/>
                  <a:pt x="295373" y="3717303"/>
                  <a:pt x="301657" y="3695307"/>
                </a:cubicBezTo>
                <a:cubicBezTo>
                  <a:pt x="298515" y="3610466"/>
                  <a:pt x="300154" y="3525313"/>
                  <a:pt x="292230" y="3440784"/>
                </a:cubicBezTo>
                <a:cubicBezTo>
                  <a:pt x="290651" y="3423936"/>
                  <a:pt x="279318" y="3409494"/>
                  <a:pt x="273377" y="3393650"/>
                </a:cubicBezTo>
                <a:cubicBezTo>
                  <a:pt x="269888" y="3384346"/>
                  <a:pt x="266680" y="3374924"/>
                  <a:pt x="263950" y="3365369"/>
                </a:cubicBezTo>
                <a:cubicBezTo>
                  <a:pt x="260391" y="3352912"/>
                  <a:pt x="261710" y="3338442"/>
                  <a:pt x="254523" y="3327662"/>
                </a:cubicBezTo>
                <a:cubicBezTo>
                  <a:pt x="248239" y="3318235"/>
                  <a:pt x="235670" y="3315093"/>
                  <a:pt x="226243" y="3308808"/>
                </a:cubicBezTo>
                <a:cubicBezTo>
                  <a:pt x="202073" y="3236301"/>
                  <a:pt x="237966" y="3329923"/>
                  <a:pt x="188536" y="3252248"/>
                </a:cubicBezTo>
                <a:cubicBezTo>
                  <a:pt x="173447" y="3228536"/>
                  <a:pt x="163397" y="3201971"/>
                  <a:pt x="150828" y="3176833"/>
                </a:cubicBezTo>
                <a:cubicBezTo>
                  <a:pt x="144544" y="3164264"/>
                  <a:pt x="139770" y="3150818"/>
                  <a:pt x="131975" y="3139126"/>
                </a:cubicBezTo>
                <a:lnTo>
                  <a:pt x="113121" y="3110845"/>
                </a:lnTo>
                <a:cubicBezTo>
                  <a:pt x="64486" y="2964937"/>
                  <a:pt x="120228" y="3115631"/>
                  <a:pt x="75414" y="3026004"/>
                </a:cubicBezTo>
                <a:cubicBezTo>
                  <a:pt x="36380" y="2947938"/>
                  <a:pt x="101171" y="3050503"/>
                  <a:pt x="47134" y="2969443"/>
                </a:cubicBezTo>
                <a:cubicBezTo>
                  <a:pt x="43992" y="2953732"/>
                  <a:pt x="41183" y="2937950"/>
                  <a:pt x="37707" y="2922309"/>
                </a:cubicBezTo>
                <a:cubicBezTo>
                  <a:pt x="34896" y="2909662"/>
                  <a:pt x="30821" y="2897306"/>
                  <a:pt x="28280" y="2884602"/>
                </a:cubicBezTo>
                <a:cubicBezTo>
                  <a:pt x="24531" y="2865859"/>
                  <a:pt x="23489" y="2846584"/>
                  <a:pt x="18853" y="2828041"/>
                </a:cubicBezTo>
                <a:cubicBezTo>
                  <a:pt x="14033" y="2808761"/>
                  <a:pt x="6284" y="2790334"/>
                  <a:pt x="0" y="2771481"/>
                </a:cubicBezTo>
                <a:cubicBezTo>
                  <a:pt x="3142" y="2736916"/>
                  <a:pt x="2154" y="2701723"/>
                  <a:pt x="9426" y="2667786"/>
                </a:cubicBezTo>
                <a:cubicBezTo>
                  <a:pt x="11800" y="2656708"/>
                  <a:pt x="19678" y="2646878"/>
                  <a:pt x="28280" y="2639505"/>
                </a:cubicBezTo>
                <a:cubicBezTo>
                  <a:pt x="42191" y="2627581"/>
                  <a:pt x="59026" y="2619419"/>
                  <a:pt x="75414" y="2611225"/>
                </a:cubicBezTo>
                <a:cubicBezTo>
                  <a:pt x="88940" y="2604462"/>
                  <a:pt x="129318" y="2595392"/>
                  <a:pt x="141402" y="2592371"/>
                </a:cubicBezTo>
                <a:lnTo>
                  <a:pt x="641022" y="2601798"/>
                </a:lnTo>
                <a:cubicBezTo>
                  <a:pt x="669060" y="2602799"/>
                  <a:pt x="673567" y="2619404"/>
                  <a:pt x="697583" y="2630078"/>
                </a:cubicBezTo>
                <a:cubicBezTo>
                  <a:pt x="715744" y="2638149"/>
                  <a:pt x="754144" y="2648932"/>
                  <a:pt x="754144" y="2648932"/>
                </a:cubicBezTo>
                <a:cubicBezTo>
                  <a:pt x="855216" y="2716316"/>
                  <a:pt x="701810" y="2611371"/>
                  <a:pt x="810705" y="2696066"/>
                </a:cubicBezTo>
                <a:cubicBezTo>
                  <a:pt x="869122" y="2741501"/>
                  <a:pt x="856916" y="2720862"/>
                  <a:pt x="904973" y="2762054"/>
                </a:cubicBezTo>
                <a:cubicBezTo>
                  <a:pt x="915095" y="2770730"/>
                  <a:pt x="922405" y="2782585"/>
                  <a:pt x="933253" y="2790334"/>
                </a:cubicBezTo>
                <a:cubicBezTo>
                  <a:pt x="944688" y="2798502"/>
                  <a:pt x="958910" y="2801958"/>
                  <a:pt x="970960" y="2809188"/>
                </a:cubicBezTo>
                <a:cubicBezTo>
                  <a:pt x="990390" y="2820846"/>
                  <a:pt x="1009394" y="2833300"/>
                  <a:pt x="1027521" y="2846895"/>
                </a:cubicBezTo>
                <a:cubicBezTo>
                  <a:pt x="1052659" y="2865749"/>
                  <a:pt x="1076790" y="2886026"/>
                  <a:pt x="1102936" y="2903456"/>
                </a:cubicBezTo>
                <a:cubicBezTo>
                  <a:pt x="1112363" y="2909740"/>
                  <a:pt x="1121083" y="2917242"/>
                  <a:pt x="1131216" y="2922309"/>
                </a:cubicBezTo>
                <a:cubicBezTo>
                  <a:pt x="1140104" y="2926753"/>
                  <a:pt x="1150608" y="2927292"/>
                  <a:pt x="1159496" y="2931736"/>
                </a:cubicBezTo>
                <a:cubicBezTo>
                  <a:pt x="1169630" y="2936803"/>
                  <a:pt x="1177831" y="2945165"/>
                  <a:pt x="1187777" y="2950590"/>
                </a:cubicBezTo>
                <a:cubicBezTo>
                  <a:pt x="1212450" y="2964048"/>
                  <a:pt x="1239806" y="2972707"/>
                  <a:pt x="1263191" y="2988297"/>
                </a:cubicBezTo>
                <a:cubicBezTo>
                  <a:pt x="1299740" y="3012663"/>
                  <a:pt x="1280723" y="3003568"/>
                  <a:pt x="1319752" y="3016577"/>
                </a:cubicBezTo>
                <a:cubicBezTo>
                  <a:pt x="1332321" y="3032288"/>
                  <a:pt x="1337527" y="3060962"/>
                  <a:pt x="1357459" y="3063711"/>
                </a:cubicBezTo>
                <a:cubicBezTo>
                  <a:pt x="1463407" y="3078325"/>
                  <a:pt x="1551760" y="3061180"/>
                  <a:pt x="1649690" y="3044858"/>
                </a:cubicBezTo>
                <a:cubicBezTo>
                  <a:pt x="1659117" y="3038573"/>
                  <a:pt x="1669267" y="3033257"/>
                  <a:pt x="1677971" y="3026004"/>
                </a:cubicBezTo>
                <a:cubicBezTo>
                  <a:pt x="1688212" y="3017470"/>
                  <a:pt x="1695159" y="3005119"/>
                  <a:pt x="1706251" y="2997724"/>
                </a:cubicBezTo>
                <a:cubicBezTo>
                  <a:pt x="1714519" y="2992212"/>
                  <a:pt x="1725105" y="2991439"/>
                  <a:pt x="1734532" y="2988297"/>
                </a:cubicBezTo>
                <a:cubicBezTo>
                  <a:pt x="1740816" y="2978870"/>
                  <a:pt x="1746800" y="2969236"/>
                  <a:pt x="1753385" y="2960017"/>
                </a:cubicBezTo>
                <a:cubicBezTo>
                  <a:pt x="1762517" y="2947232"/>
                  <a:pt x="1774640" y="2936362"/>
                  <a:pt x="1781666" y="2922309"/>
                </a:cubicBezTo>
                <a:cubicBezTo>
                  <a:pt x="1790554" y="2904534"/>
                  <a:pt x="1795699" y="2885029"/>
                  <a:pt x="1800519" y="2865749"/>
                </a:cubicBezTo>
                <a:cubicBezTo>
                  <a:pt x="1806804" y="2840611"/>
                  <a:pt x="1807785" y="2813511"/>
                  <a:pt x="1819373" y="2790334"/>
                </a:cubicBezTo>
                <a:cubicBezTo>
                  <a:pt x="1825657" y="2777765"/>
                  <a:pt x="1833292" y="2765785"/>
                  <a:pt x="1838226" y="2752627"/>
                </a:cubicBezTo>
                <a:cubicBezTo>
                  <a:pt x="1842775" y="2740496"/>
                  <a:pt x="1843930" y="2727329"/>
                  <a:pt x="1847653" y="2714920"/>
                </a:cubicBezTo>
                <a:cubicBezTo>
                  <a:pt x="1853364" y="2695885"/>
                  <a:pt x="1860222" y="2677213"/>
                  <a:pt x="1866507" y="2658359"/>
                </a:cubicBezTo>
                <a:cubicBezTo>
                  <a:pt x="1866510" y="2658349"/>
                  <a:pt x="1885357" y="2601809"/>
                  <a:pt x="1885360" y="2601798"/>
                </a:cubicBezTo>
                <a:lnTo>
                  <a:pt x="1904214" y="2526384"/>
                </a:lnTo>
                <a:cubicBezTo>
                  <a:pt x="1907356" y="2513815"/>
                  <a:pt x="1909544" y="2500967"/>
                  <a:pt x="1913641" y="2488676"/>
                </a:cubicBezTo>
                <a:cubicBezTo>
                  <a:pt x="1916783" y="2479249"/>
                  <a:pt x="1920658" y="2470036"/>
                  <a:pt x="1923068" y="2460396"/>
                </a:cubicBezTo>
                <a:cubicBezTo>
                  <a:pt x="1926954" y="2444852"/>
                  <a:pt x="1928608" y="2428806"/>
                  <a:pt x="1932494" y="2413262"/>
                </a:cubicBezTo>
                <a:cubicBezTo>
                  <a:pt x="1934904" y="2403622"/>
                  <a:pt x="1939191" y="2394536"/>
                  <a:pt x="1941921" y="2384982"/>
                </a:cubicBezTo>
                <a:cubicBezTo>
                  <a:pt x="1945480" y="2372524"/>
                  <a:pt x="1947625" y="2359684"/>
                  <a:pt x="1951348" y="2347274"/>
                </a:cubicBezTo>
                <a:cubicBezTo>
                  <a:pt x="1957059" y="2328239"/>
                  <a:pt x="1961315" y="2308489"/>
                  <a:pt x="1970202" y="2290714"/>
                </a:cubicBezTo>
                <a:cubicBezTo>
                  <a:pt x="2003549" y="2224019"/>
                  <a:pt x="1986789" y="2251692"/>
                  <a:pt x="2017336" y="2205872"/>
                </a:cubicBezTo>
                <a:cubicBezTo>
                  <a:pt x="2035323" y="2133918"/>
                  <a:pt x="2014273" y="2202569"/>
                  <a:pt x="2055043" y="2121031"/>
                </a:cubicBezTo>
                <a:cubicBezTo>
                  <a:pt x="2059487" y="2112143"/>
                  <a:pt x="2058694" y="2100837"/>
                  <a:pt x="2064470" y="2092751"/>
                </a:cubicBezTo>
                <a:cubicBezTo>
                  <a:pt x="2074802" y="2078286"/>
                  <a:pt x="2091073" y="2068923"/>
                  <a:pt x="2102177" y="2055043"/>
                </a:cubicBezTo>
                <a:cubicBezTo>
                  <a:pt x="2116332" y="2037349"/>
                  <a:pt x="2127315" y="2017336"/>
                  <a:pt x="2139884" y="1998483"/>
                </a:cubicBezTo>
                <a:cubicBezTo>
                  <a:pt x="2197012" y="1912792"/>
                  <a:pt x="2107450" y="2048105"/>
                  <a:pt x="2187018" y="1923068"/>
                </a:cubicBezTo>
                <a:cubicBezTo>
                  <a:pt x="2199183" y="1903951"/>
                  <a:pt x="2217559" y="1888003"/>
                  <a:pt x="2224725" y="1866507"/>
                </a:cubicBezTo>
                <a:cubicBezTo>
                  <a:pt x="2237735" y="1827479"/>
                  <a:pt x="2228640" y="1846495"/>
                  <a:pt x="2253006" y="1809947"/>
                </a:cubicBezTo>
                <a:cubicBezTo>
                  <a:pt x="2277670" y="1661963"/>
                  <a:pt x="2243943" y="1846193"/>
                  <a:pt x="2281286" y="1696825"/>
                </a:cubicBezTo>
                <a:cubicBezTo>
                  <a:pt x="2284428" y="1684256"/>
                  <a:pt x="2284919" y="1670706"/>
                  <a:pt x="2290713" y="1659118"/>
                </a:cubicBezTo>
                <a:cubicBezTo>
                  <a:pt x="2297739" y="1645065"/>
                  <a:pt x="2309566" y="1633979"/>
                  <a:pt x="2318993" y="1621410"/>
                </a:cubicBezTo>
                <a:cubicBezTo>
                  <a:pt x="2325278" y="1596272"/>
                  <a:pt x="2329653" y="1570578"/>
                  <a:pt x="2337847" y="1545996"/>
                </a:cubicBezTo>
                <a:cubicBezTo>
                  <a:pt x="2351371" y="1505425"/>
                  <a:pt x="2344864" y="1527356"/>
                  <a:pt x="2356701" y="1480008"/>
                </a:cubicBezTo>
                <a:cubicBezTo>
                  <a:pt x="2353559" y="1288330"/>
                  <a:pt x="2353262" y="1096584"/>
                  <a:pt x="2347274" y="904973"/>
                </a:cubicBezTo>
                <a:cubicBezTo>
                  <a:pt x="2346964" y="895041"/>
                  <a:pt x="2340257" y="886333"/>
                  <a:pt x="2337847" y="876693"/>
                </a:cubicBezTo>
                <a:cubicBezTo>
                  <a:pt x="2331580" y="851625"/>
                  <a:pt x="2324733" y="793219"/>
                  <a:pt x="2309567" y="772998"/>
                </a:cubicBezTo>
                <a:lnTo>
                  <a:pt x="2281286" y="735291"/>
                </a:lnTo>
                <a:cubicBezTo>
                  <a:pt x="2278268" y="723218"/>
                  <a:pt x="2269192" y="682821"/>
                  <a:pt x="2262433" y="669303"/>
                </a:cubicBezTo>
                <a:cubicBezTo>
                  <a:pt x="2257366" y="659169"/>
                  <a:pt x="2249864" y="650450"/>
                  <a:pt x="2243579" y="641023"/>
                </a:cubicBezTo>
                <a:cubicBezTo>
                  <a:pt x="2240437" y="628454"/>
                  <a:pt x="2241019" y="614303"/>
                  <a:pt x="2234152" y="603316"/>
                </a:cubicBezTo>
                <a:cubicBezTo>
                  <a:pt x="2175567" y="509579"/>
                  <a:pt x="2209297" y="617013"/>
                  <a:pt x="2187018" y="527901"/>
                </a:cubicBezTo>
                <a:cubicBezTo>
                  <a:pt x="2190160" y="487052"/>
                  <a:pt x="2180846" y="443237"/>
                  <a:pt x="2196445" y="405353"/>
                </a:cubicBezTo>
                <a:cubicBezTo>
                  <a:pt x="2206760" y="380303"/>
                  <a:pt x="2255414" y="366842"/>
                  <a:pt x="2281286" y="358219"/>
                </a:cubicBezTo>
                <a:cubicBezTo>
                  <a:pt x="2290713" y="351934"/>
                  <a:pt x="2298959" y="343343"/>
                  <a:pt x="2309567" y="339365"/>
                </a:cubicBezTo>
                <a:cubicBezTo>
                  <a:pt x="2320107" y="335413"/>
                  <a:pt x="2406908" y="321570"/>
                  <a:pt x="2413261" y="320511"/>
                </a:cubicBezTo>
                <a:cubicBezTo>
                  <a:pt x="2422688" y="314227"/>
                  <a:pt x="2430934" y="305636"/>
                  <a:pt x="2441542" y="301658"/>
                </a:cubicBezTo>
                <a:cubicBezTo>
                  <a:pt x="2456544" y="296032"/>
                  <a:pt x="2473132" y="296117"/>
                  <a:pt x="2488676" y="292231"/>
                </a:cubicBezTo>
                <a:cubicBezTo>
                  <a:pt x="2498316" y="289821"/>
                  <a:pt x="2507256" y="284960"/>
                  <a:pt x="2516956" y="282804"/>
                </a:cubicBezTo>
                <a:cubicBezTo>
                  <a:pt x="2535615" y="278658"/>
                  <a:pt x="2554974" y="278013"/>
                  <a:pt x="2573517" y="273377"/>
                </a:cubicBezTo>
                <a:cubicBezTo>
                  <a:pt x="2592797" y="268557"/>
                  <a:pt x="2611043" y="260235"/>
                  <a:pt x="2630078" y="254524"/>
                </a:cubicBezTo>
                <a:cubicBezTo>
                  <a:pt x="2642487" y="250801"/>
                  <a:pt x="2655494" y="249194"/>
                  <a:pt x="2667785" y="245097"/>
                </a:cubicBezTo>
                <a:cubicBezTo>
                  <a:pt x="2683838" y="239746"/>
                  <a:pt x="2698503" y="230347"/>
                  <a:pt x="2714919" y="226243"/>
                </a:cubicBezTo>
                <a:cubicBezTo>
                  <a:pt x="2736475" y="220854"/>
                  <a:pt x="2758911" y="219959"/>
                  <a:pt x="2780907" y="216817"/>
                </a:cubicBezTo>
                <a:cubicBezTo>
                  <a:pt x="2868833" y="187507"/>
                  <a:pt x="2722734" y="238481"/>
                  <a:pt x="2856321" y="179109"/>
                </a:cubicBezTo>
                <a:cubicBezTo>
                  <a:pt x="2868160" y="173847"/>
                  <a:pt x="2881645" y="173493"/>
                  <a:pt x="2894028" y="169683"/>
                </a:cubicBezTo>
                <a:cubicBezTo>
                  <a:pt x="2922520" y="160916"/>
                  <a:pt x="2950589" y="150829"/>
                  <a:pt x="2978870" y="141402"/>
                </a:cubicBezTo>
                <a:lnTo>
                  <a:pt x="3035430" y="122549"/>
                </a:lnTo>
                <a:cubicBezTo>
                  <a:pt x="3044857" y="119407"/>
                  <a:pt x="3053944" y="114953"/>
                  <a:pt x="3063711" y="113122"/>
                </a:cubicBezTo>
                <a:cubicBezTo>
                  <a:pt x="3242507" y="79597"/>
                  <a:pt x="3163700" y="90489"/>
                  <a:pt x="3299381" y="75415"/>
                </a:cubicBezTo>
                <a:cubicBezTo>
                  <a:pt x="3311950" y="72273"/>
                  <a:pt x="3324283" y="67958"/>
                  <a:pt x="3337088" y="65988"/>
                </a:cubicBezTo>
                <a:cubicBezTo>
                  <a:pt x="3423818" y="52645"/>
                  <a:pt x="3527632" y="51276"/>
                  <a:pt x="3610466" y="47134"/>
                </a:cubicBezTo>
                <a:cubicBezTo>
                  <a:pt x="3638746" y="43992"/>
                  <a:pt x="3667183" y="42034"/>
                  <a:pt x="3695307" y="37707"/>
                </a:cubicBezTo>
                <a:cubicBezTo>
                  <a:pt x="3708112" y="35737"/>
                  <a:pt x="3720234" y="30411"/>
                  <a:pt x="3733014" y="28281"/>
                </a:cubicBezTo>
                <a:cubicBezTo>
                  <a:pt x="3884689" y="3003"/>
                  <a:pt x="3732148" y="37924"/>
                  <a:pt x="3883843" y="0"/>
                </a:cubicBezTo>
                <a:cubicBezTo>
                  <a:pt x="4018960" y="3142"/>
                  <a:pt x="4154257" y="1789"/>
                  <a:pt x="4289195" y="9427"/>
                </a:cubicBezTo>
                <a:cubicBezTo>
                  <a:pt x="4313450" y="10800"/>
                  <a:pt x="4408568" y="31406"/>
                  <a:pt x="4440024" y="47134"/>
                </a:cubicBezTo>
                <a:cubicBezTo>
                  <a:pt x="4524327" y="89285"/>
                  <a:pt x="4488776" y="75953"/>
                  <a:pt x="4543719" y="94268"/>
                </a:cubicBezTo>
                <a:cubicBezTo>
                  <a:pt x="4629023" y="179572"/>
                  <a:pt x="4510444" y="66956"/>
                  <a:pt x="4609707" y="141402"/>
                </a:cubicBezTo>
                <a:cubicBezTo>
                  <a:pt x="4623927" y="152067"/>
                  <a:pt x="4632950" y="168777"/>
                  <a:pt x="4647414" y="179109"/>
                </a:cubicBezTo>
                <a:cubicBezTo>
                  <a:pt x="4655500" y="184885"/>
                  <a:pt x="4666806" y="184092"/>
                  <a:pt x="4675694" y="188536"/>
                </a:cubicBezTo>
                <a:cubicBezTo>
                  <a:pt x="4687630" y="194504"/>
                  <a:pt x="4735704" y="230546"/>
                  <a:pt x="4741682" y="235670"/>
                </a:cubicBezTo>
                <a:cubicBezTo>
                  <a:pt x="4751804" y="244346"/>
                  <a:pt x="4759840" y="255275"/>
                  <a:pt x="4769962" y="263951"/>
                </a:cubicBezTo>
                <a:cubicBezTo>
                  <a:pt x="4794381" y="284882"/>
                  <a:pt x="4839905" y="313721"/>
                  <a:pt x="4864230" y="329938"/>
                </a:cubicBezTo>
                <a:cubicBezTo>
                  <a:pt x="4873657" y="336223"/>
                  <a:pt x="4883447" y="341994"/>
                  <a:pt x="4892511" y="348792"/>
                </a:cubicBezTo>
                <a:cubicBezTo>
                  <a:pt x="4905080" y="358219"/>
                  <a:pt x="4918475" y="366634"/>
                  <a:pt x="4930218" y="377072"/>
                </a:cubicBezTo>
                <a:cubicBezTo>
                  <a:pt x="4946825" y="391834"/>
                  <a:pt x="4958865" y="411881"/>
                  <a:pt x="4977352" y="424206"/>
                </a:cubicBezTo>
                <a:cubicBezTo>
                  <a:pt x="4997264" y="437481"/>
                  <a:pt x="5021344" y="443060"/>
                  <a:pt x="5043340" y="452487"/>
                </a:cubicBezTo>
                <a:cubicBezTo>
                  <a:pt x="5105079" y="514226"/>
                  <a:pt x="5066260" y="480337"/>
                  <a:pt x="5165888" y="546755"/>
                </a:cubicBezTo>
                <a:cubicBezTo>
                  <a:pt x="5175315" y="553040"/>
                  <a:pt x="5183650" y="561400"/>
                  <a:pt x="5194169" y="565608"/>
                </a:cubicBezTo>
                <a:cubicBezTo>
                  <a:pt x="5209880" y="571893"/>
                  <a:pt x="5227069" y="575311"/>
                  <a:pt x="5241303" y="584462"/>
                </a:cubicBezTo>
                <a:cubicBezTo>
                  <a:pt x="5374384" y="670015"/>
                  <a:pt x="5280951" y="635387"/>
                  <a:pt x="5354424" y="659876"/>
                </a:cubicBezTo>
                <a:cubicBezTo>
                  <a:pt x="5382705" y="681872"/>
                  <a:pt x="5423244" y="693819"/>
                  <a:pt x="5439266" y="725864"/>
                </a:cubicBezTo>
                <a:cubicBezTo>
                  <a:pt x="5446660" y="740653"/>
                  <a:pt x="5463648" y="778527"/>
                  <a:pt x="5476973" y="791852"/>
                </a:cubicBezTo>
                <a:cubicBezTo>
                  <a:pt x="5488082" y="802961"/>
                  <a:pt x="5502111" y="810705"/>
                  <a:pt x="5514680" y="820132"/>
                </a:cubicBezTo>
                <a:cubicBezTo>
                  <a:pt x="5561468" y="937101"/>
                  <a:pt x="5503569" y="818166"/>
                  <a:pt x="5561814" y="886120"/>
                </a:cubicBezTo>
                <a:cubicBezTo>
                  <a:pt x="5573738" y="900031"/>
                  <a:pt x="5581900" y="916866"/>
                  <a:pt x="5590094" y="933254"/>
                </a:cubicBezTo>
                <a:cubicBezTo>
                  <a:pt x="5594538" y="942142"/>
                  <a:pt x="5594009" y="953266"/>
                  <a:pt x="5599521" y="961534"/>
                </a:cubicBezTo>
                <a:cubicBezTo>
                  <a:pt x="5606916" y="972627"/>
                  <a:pt x="5618375" y="980388"/>
                  <a:pt x="5627802" y="989815"/>
                </a:cubicBezTo>
                <a:cubicBezTo>
                  <a:pt x="5650948" y="1082405"/>
                  <a:pt x="5617437" y="969086"/>
                  <a:pt x="5665509" y="1065229"/>
                </a:cubicBezTo>
                <a:cubicBezTo>
                  <a:pt x="5674397" y="1083004"/>
                  <a:pt x="5675474" y="1104015"/>
                  <a:pt x="5684362" y="1121790"/>
                </a:cubicBezTo>
                <a:lnTo>
                  <a:pt x="5722070" y="1197204"/>
                </a:lnTo>
                <a:cubicBezTo>
                  <a:pt x="5725212" y="1209773"/>
                  <a:pt x="5727937" y="1222454"/>
                  <a:pt x="5731496" y="1234911"/>
                </a:cubicBezTo>
                <a:cubicBezTo>
                  <a:pt x="5758554" y="1329618"/>
                  <a:pt x="5720867" y="1182970"/>
                  <a:pt x="5750350" y="1300899"/>
                </a:cubicBezTo>
                <a:cubicBezTo>
                  <a:pt x="5747208" y="1373171"/>
                  <a:pt x="5746267" y="1445573"/>
                  <a:pt x="5740923" y="1517716"/>
                </a:cubicBezTo>
                <a:cubicBezTo>
                  <a:pt x="5737511" y="1563777"/>
                  <a:pt x="5731020" y="1546949"/>
                  <a:pt x="5712643" y="1583703"/>
                </a:cubicBezTo>
                <a:cubicBezTo>
                  <a:pt x="5673619" y="1661752"/>
                  <a:pt x="5738388" y="1559228"/>
                  <a:pt x="5684362" y="1640264"/>
                </a:cubicBezTo>
                <a:cubicBezTo>
                  <a:pt x="5664746" y="1718735"/>
                  <a:pt x="5688631" y="1641155"/>
                  <a:pt x="5656082" y="1706252"/>
                </a:cubicBezTo>
                <a:cubicBezTo>
                  <a:pt x="5617048" y="1784318"/>
                  <a:pt x="5681839" y="1681753"/>
                  <a:pt x="5627802" y="1762813"/>
                </a:cubicBezTo>
                <a:cubicBezTo>
                  <a:pt x="5605629" y="1873674"/>
                  <a:pt x="5620849" y="1827328"/>
                  <a:pt x="5590094" y="1904215"/>
                </a:cubicBezTo>
                <a:cubicBezTo>
                  <a:pt x="5593236" y="1945064"/>
                  <a:pt x="5593131" y="1986294"/>
                  <a:pt x="5599521" y="2026763"/>
                </a:cubicBezTo>
                <a:cubicBezTo>
                  <a:pt x="5607596" y="2077902"/>
                  <a:pt x="5627811" y="2097479"/>
                  <a:pt x="5656082" y="2139885"/>
                </a:cubicBezTo>
                <a:lnTo>
                  <a:pt x="5674936" y="2168165"/>
                </a:lnTo>
                <a:cubicBezTo>
                  <a:pt x="5681220" y="2177592"/>
                  <a:pt x="5682798" y="2193697"/>
                  <a:pt x="5693789" y="2196445"/>
                </a:cubicBezTo>
                <a:lnTo>
                  <a:pt x="5731496" y="2205872"/>
                </a:lnTo>
                <a:cubicBezTo>
                  <a:pt x="5744065" y="2215299"/>
                  <a:pt x="5756419" y="2225021"/>
                  <a:pt x="5769204" y="2234153"/>
                </a:cubicBezTo>
                <a:cubicBezTo>
                  <a:pt x="5778423" y="2240738"/>
                  <a:pt x="5788781" y="2245753"/>
                  <a:pt x="5797484" y="2253006"/>
                </a:cubicBezTo>
                <a:cubicBezTo>
                  <a:pt x="5807726" y="2261541"/>
                  <a:pt x="5814672" y="2273892"/>
                  <a:pt x="5825765" y="2281287"/>
                </a:cubicBezTo>
                <a:cubicBezTo>
                  <a:pt x="5834033" y="2286799"/>
                  <a:pt x="5844999" y="2286602"/>
                  <a:pt x="5854045" y="2290714"/>
                </a:cubicBezTo>
                <a:cubicBezTo>
                  <a:pt x="5879631" y="2302344"/>
                  <a:pt x="5905359" y="2313961"/>
                  <a:pt x="5929459" y="2328421"/>
                </a:cubicBezTo>
                <a:cubicBezTo>
                  <a:pt x="6073915" y="2415093"/>
                  <a:pt x="5869035" y="2293806"/>
                  <a:pt x="6033154" y="2384982"/>
                </a:cubicBezTo>
                <a:cubicBezTo>
                  <a:pt x="6087974" y="2415437"/>
                  <a:pt x="6034662" y="2394910"/>
                  <a:pt x="6089715" y="2413262"/>
                </a:cubicBezTo>
                <a:cubicBezTo>
                  <a:pt x="6102284" y="2428973"/>
                  <a:pt x="6112467" y="2446936"/>
                  <a:pt x="6127422" y="2460396"/>
                </a:cubicBezTo>
                <a:cubicBezTo>
                  <a:pt x="6144264" y="2475554"/>
                  <a:pt x="6165856" y="2484507"/>
                  <a:pt x="6183983" y="2498103"/>
                </a:cubicBezTo>
                <a:cubicBezTo>
                  <a:pt x="6196552" y="2507530"/>
                  <a:pt x="6208905" y="2517252"/>
                  <a:pt x="6221690" y="2526384"/>
                </a:cubicBezTo>
                <a:cubicBezTo>
                  <a:pt x="6230909" y="2532969"/>
                  <a:pt x="6240808" y="2538573"/>
                  <a:pt x="6249971" y="2545237"/>
                </a:cubicBezTo>
                <a:cubicBezTo>
                  <a:pt x="6275384" y="2563719"/>
                  <a:pt x="6297280" y="2587745"/>
                  <a:pt x="6325385" y="2601798"/>
                </a:cubicBezTo>
                <a:cubicBezTo>
                  <a:pt x="6337954" y="2608083"/>
                  <a:pt x="6351175" y="2613204"/>
                  <a:pt x="6363092" y="2620652"/>
                </a:cubicBezTo>
                <a:cubicBezTo>
                  <a:pt x="6376415" y="2628979"/>
                  <a:pt x="6387477" y="2640605"/>
                  <a:pt x="6400800" y="2648932"/>
                </a:cubicBezTo>
                <a:cubicBezTo>
                  <a:pt x="6412717" y="2656380"/>
                  <a:pt x="6426457" y="2660556"/>
                  <a:pt x="6438507" y="2667786"/>
                </a:cubicBezTo>
                <a:cubicBezTo>
                  <a:pt x="6457937" y="2679444"/>
                  <a:pt x="6476214" y="2692924"/>
                  <a:pt x="6495068" y="2705493"/>
                </a:cubicBezTo>
                <a:cubicBezTo>
                  <a:pt x="6504495" y="2711778"/>
                  <a:pt x="6513633" y="2718518"/>
                  <a:pt x="6523348" y="2724347"/>
                </a:cubicBezTo>
                <a:cubicBezTo>
                  <a:pt x="6539059" y="2733774"/>
                  <a:pt x="6554094" y="2744433"/>
                  <a:pt x="6570482" y="2752627"/>
                </a:cubicBezTo>
                <a:cubicBezTo>
                  <a:pt x="6579370" y="2757071"/>
                  <a:pt x="6590076" y="2757228"/>
                  <a:pt x="6598762" y="2762054"/>
                </a:cubicBezTo>
                <a:cubicBezTo>
                  <a:pt x="6705662" y="2821443"/>
                  <a:pt x="6604543" y="2780335"/>
                  <a:pt x="6711884" y="2828041"/>
                </a:cubicBezTo>
                <a:cubicBezTo>
                  <a:pt x="6720965" y="2832077"/>
                  <a:pt x="6730861" y="2833979"/>
                  <a:pt x="6740165" y="2837468"/>
                </a:cubicBezTo>
                <a:cubicBezTo>
                  <a:pt x="6756009" y="2843410"/>
                  <a:pt x="6771588" y="2850037"/>
                  <a:pt x="6787299" y="2856322"/>
                </a:cubicBezTo>
                <a:lnTo>
                  <a:pt x="6881567" y="2950590"/>
                </a:lnTo>
                <a:cubicBezTo>
                  <a:pt x="6894136" y="2963159"/>
                  <a:pt x="6908609" y="2974077"/>
                  <a:pt x="6919274" y="2988297"/>
                </a:cubicBezTo>
                <a:cubicBezTo>
                  <a:pt x="6928701" y="3000866"/>
                  <a:pt x="6936445" y="3014895"/>
                  <a:pt x="6947554" y="3026004"/>
                </a:cubicBezTo>
                <a:cubicBezTo>
                  <a:pt x="6955565" y="3034015"/>
                  <a:pt x="6967367" y="3037331"/>
                  <a:pt x="6975835" y="3044858"/>
                </a:cubicBezTo>
                <a:cubicBezTo>
                  <a:pt x="6995763" y="3062572"/>
                  <a:pt x="7013541" y="3082565"/>
                  <a:pt x="7032395" y="3101419"/>
                </a:cubicBezTo>
                <a:cubicBezTo>
                  <a:pt x="7041822" y="3110846"/>
                  <a:pt x="7053281" y="3118606"/>
                  <a:pt x="7060676" y="3129699"/>
                </a:cubicBezTo>
                <a:lnTo>
                  <a:pt x="7117237" y="3214540"/>
                </a:lnTo>
                <a:cubicBezTo>
                  <a:pt x="7123522" y="3223967"/>
                  <a:pt x="7128079" y="3234810"/>
                  <a:pt x="7136090" y="3242821"/>
                </a:cubicBezTo>
                <a:lnTo>
                  <a:pt x="7173797" y="3280528"/>
                </a:lnTo>
                <a:cubicBezTo>
                  <a:pt x="7176939" y="3289955"/>
                  <a:pt x="7178294" y="3300181"/>
                  <a:pt x="7183224" y="3308808"/>
                </a:cubicBezTo>
                <a:cubicBezTo>
                  <a:pt x="7191019" y="3322449"/>
                  <a:pt x="7202373" y="3333731"/>
                  <a:pt x="7211505" y="3346516"/>
                </a:cubicBezTo>
                <a:cubicBezTo>
                  <a:pt x="7218090" y="3355735"/>
                  <a:pt x="7224737" y="3364959"/>
                  <a:pt x="7230358" y="3374796"/>
                </a:cubicBezTo>
                <a:cubicBezTo>
                  <a:pt x="7278196" y="3458512"/>
                  <a:pt x="7222134" y="3371886"/>
                  <a:pt x="7268066" y="3440784"/>
                </a:cubicBezTo>
                <a:cubicBezTo>
                  <a:pt x="7271208" y="3450211"/>
                  <a:pt x="7275337" y="3459364"/>
                  <a:pt x="7277492" y="3469064"/>
                </a:cubicBezTo>
                <a:cubicBezTo>
                  <a:pt x="7297442" y="3558841"/>
                  <a:pt x="7287287" y="3601515"/>
                  <a:pt x="7277492" y="3714161"/>
                </a:cubicBezTo>
                <a:cubicBezTo>
                  <a:pt x="7276631" y="3724060"/>
                  <a:pt x="7274273" y="3734682"/>
                  <a:pt x="7268066" y="3742441"/>
                </a:cubicBezTo>
                <a:cubicBezTo>
                  <a:pt x="7231540" y="3788098"/>
                  <a:pt x="7212102" y="3808191"/>
                  <a:pt x="7164371" y="3827283"/>
                </a:cubicBezTo>
                <a:cubicBezTo>
                  <a:pt x="7145919" y="3834664"/>
                  <a:pt x="7126664" y="3839852"/>
                  <a:pt x="7107810" y="3846136"/>
                </a:cubicBezTo>
                <a:lnTo>
                  <a:pt x="7079529" y="3855563"/>
                </a:lnTo>
                <a:cubicBezTo>
                  <a:pt x="7066960" y="3864990"/>
                  <a:pt x="7056838" y="3879223"/>
                  <a:pt x="7041822" y="3883843"/>
                </a:cubicBezTo>
                <a:cubicBezTo>
                  <a:pt x="6972822" y="3905074"/>
                  <a:pt x="6762347" y="3884807"/>
                  <a:pt x="6740165" y="3883843"/>
                </a:cubicBezTo>
                <a:cubicBezTo>
                  <a:pt x="6721311" y="3877559"/>
                  <a:pt x="6702884" y="3869810"/>
                  <a:pt x="6683604" y="3864990"/>
                </a:cubicBezTo>
                <a:cubicBezTo>
                  <a:pt x="6671035" y="3861848"/>
                  <a:pt x="6658306" y="3859286"/>
                  <a:pt x="6645896" y="3855563"/>
                </a:cubicBezTo>
                <a:cubicBezTo>
                  <a:pt x="6626861" y="3849852"/>
                  <a:pt x="6608616" y="3841529"/>
                  <a:pt x="6589336" y="3836709"/>
                </a:cubicBezTo>
                <a:cubicBezTo>
                  <a:pt x="6564198" y="3830425"/>
                  <a:pt x="6537980" y="3827480"/>
                  <a:pt x="6513921" y="3817856"/>
                </a:cubicBezTo>
                <a:cubicBezTo>
                  <a:pt x="6498210" y="3811571"/>
                  <a:pt x="6482631" y="3804944"/>
                  <a:pt x="6466787" y="3799002"/>
                </a:cubicBezTo>
                <a:cubicBezTo>
                  <a:pt x="6457483" y="3795513"/>
                  <a:pt x="6447395" y="3794019"/>
                  <a:pt x="6438507" y="3789575"/>
                </a:cubicBezTo>
                <a:cubicBezTo>
                  <a:pt x="6428373" y="3784508"/>
                  <a:pt x="6420063" y="3776343"/>
                  <a:pt x="6410226" y="3770722"/>
                </a:cubicBezTo>
                <a:cubicBezTo>
                  <a:pt x="6377607" y="3752083"/>
                  <a:pt x="6375968" y="3753018"/>
                  <a:pt x="6344239" y="3742441"/>
                </a:cubicBezTo>
                <a:cubicBezTo>
                  <a:pt x="6334812" y="3733014"/>
                  <a:pt x="6326806" y="3721910"/>
                  <a:pt x="6315958" y="3714161"/>
                </a:cubicBezTo>
                <a:cubicBezTo>
                  <a:pt x="6295569" y="3699598"/>
                  <a:pt x="6273053" y="3693574"/>
                  <a:pt x="6249971" y="3685881"/>
                </a:cubicBezTo>
                <a:cubicBezTo>
                  <a:pt x="6216054" y="3635005"/>
                  <a:pt x="6248951" y="3671811"/>
                  <a:pt x="6174556" y="3638747"/>
                </a:cubicBezTo>
                <a:cubicBezTo>
                  <a:pt x="6100006" y="3605614"/>
                  <a:pt x="6195681" y="3636005"/>
                  <a:pt x="6117995" y="3591613"/>
                </a:cubicBezTo>
                <a:cubicBezTo>
                  <a:pt x="6106746" y="3585185"/>
                  <a:pt x="6092857" y="3585328"/>
                  <a:pt x="6080288" y="3582186"/>
                </a:cubicBezTo>
                <a:cubicBezTo>
                  <a:pt x="6070861" y="3575901"/>
                  <a:pt x="6062361" y="3567933"/>
                  <a:pt x="6052008" y="3563332"/>
                </a:cubicBezTo>
                <a:cubicBezTo>
                  <a:pt x="6033847" y="3555260"/>
                  <a:pt x="6014301" y="3550762"/>
                  <a:pt x="5995447" y="3544478"/>
                </a:cubicBezTo>
                <a:cubicBezTo>
                  <a:pt x="5986020" y="3541336"/>
                  <a:pt x="5976054" y="3539496"/>
                  <a:pt x="5967167" y="3535052"/>
                </a:cubicBezTo>
                <a:cubicBezTo>
                  <a:pt x="5954598" y="3528767"/>
                  <a:pt x="5942617" y="3521132"/>
                  <a:pt x="5929459" y="3516198"/>
                </a:cubicBezTo>
                <a:cubicBezTo>
                  <a:pt x="5906958" y="3507760"/>
                  <a:pt x="5854741" y="3500602"/>
                  <a:pt x="5835191" y="3497344"/>
                </a:cubicBezTo>
                <a:cubicBezTo>
                  <a:pt x="5826024" y="3493677"/>
                  <a:pt x="5776397" y="3472758"/>
                  <a:pt x="5759777" y="3469064"/>
                </a:cubicBezTo>
                <a:cubicBezTo>
                  <a:pt x="5741118" y="3464918"/>
                  <a:pt x="5722070" y="3462779"/>
                  <a:pt x="5703216" y="3459637"/>
                </a:cubicBezTo>
                <a:cubicBezTo>
                  <a:pt x="5670783" y="3438015"/>
                  <a:pt x="5670629" y="3435108"/>
                  <a:pt x="5627802" y="3421930"/>
                </a:cubicBezTo>
                <a:cubicBezTo>
                  <a:pt x="5603036" y="3414310"/>
                  <a:pt x="5576969" y="3411270"/>
                  <a:pt x="5552387" y="3403076"/>
                </a:cubicBezTo>
                <a:cubicBezTo>
                  <a:pt x="5483535" y="3380126"/>
                  <a:pt x="5515106" y="3389043"/>
                  <a:pt x="5458119" y="3374796"/>
                </a:cubicBezTo>
                <a:cubicBezTo>
                  <a:pt x="5377073" y="3320763"/>
                  <a:pt x="5479615" y="3385544"/>
                  <a:pt x="5401558" y="3346516"/>
                </a:cubicBezTo>
                <a:cubicBezTo>
                  <a:pt x="5366457" y="3328966"/>
                  <a:pt x="5376263" y="3325437"/>
                  <a:pt x="5344997" y="3299382"/>
                </a:cubicBezTo>
                <a:cubicBezTo>
                  <a:pt x="5336293" y="3292129"/>
                  <a:pt x="5325421" y="3287781"/>
                  <a:pt x="5316717" y="3280528"/>
                </a:cubicBezTo>
                <a:cubicBezTo>
                  <a:pt x="5306476" y="3271993"/>
                  <a:pt x="5296971" y="3262489"/>
                  <a:pt x="5288437" y="3252248"/>
                </a:cubicBezTo>
                <a:cubicBezTo>
                  <a:pt x="5265501" y="3224724"/>
                  <a:pt x="5252260" y="3187279"/>
                  <a:pt x="5222449" y="3167406"/>
                </a:cubicBezTo>
                <a:lnTo>
                  <a:pt x="5194169" y="3148553"/>
                </a:lnTo>
                <a:cubicBezTo>
                  <a:pt x="5187884" y="3139126"/>
                  <a:pt x="5180382" y="3130406"/>
                  <a:pt x="5175315" y="3120272"/>
                </a:cubicBezTo>
                <a:cubicBezTo>
                  <a:pt x="5170871" y="3111384"/>
                  <a:pt x="5170818" y="3100619"/>
                  <a:pt x="5165888" y="3091992"/>
                </a:cubicBezTo>
                <a:cubicBezTo>
                  <a:pt x="5158093" y="3078351"/>
                  <a:pt x="5147035" y="3066854"/>
                  <a:pt x="5137608" y="3054285"/>
                </a:cubicBezTo>
                <a:cubicBezTo>
                  <a:pt x="5097882" y="2935107"/>
                  <a:pt x="5164154" y="3125654"/>
                  <a:pt x="5109327" y="2997724"/>
                </a:cubicBezTo>
                <a:cubicBezTo>
                  <a:pt x="5104223" y="2985816"/>
                  <a:pt x="5103460" y="2972474"/>
                  <a:pt x="5099901" y="2960017"/>
                </a:cubicBezTo>
                <a:cubicBezTo>
                  <a:pt x="5097171" y="2950462"/>
                  <a:pt x="5093963" y="2941040"/>
                  <a:pt x="5090474" y="2931736"/>
                </a:cubicBezTo>
                <a:cubicBezTo>
                  <a:pt x="5084532" y="2915892"/>
                  <a:pt x="5076483" y="2900810"/>
                  <a:pt x="5071620" y="2884602"/>
                </a:cubicBezTo>
                <a:cubicBezTo>
                  <a:pt x="5067016" y="2869255"/>
                  <a:pt x="5066595" y="2852874"/>
                  <a:pt x="5062193" y="2837468"/>
                </a:cubicBezTo>
                <a:cubicBezTo>
                  <a:pt x="5054004" y="2808805"/>
                  <a:pt x="5039759" y="2781858"/>
                  <a:pt x="5033913" y="2752627"/>
                </a:cubicBezTo>
                <a:cubicBezTo>
                  <a:pt x="5031526" y="2740690"/>
                  <a:pt x="5023979" y="2692823"/>
                  <a:pt x="5015059" y="2677213"/>
                </a:cubicBezTo>
                <a:cubicBezTo>
                  <a:pt x="5007264" y="2663572"/>
                  <a:pt x="4996206" y="2652074"/>
                  <a:pt x="4986779" y="2639505"/>
                </a:cubicBezTo>
                <a:cubicBezTo>
                  <a:pt x="4963084" y="2568423"/>
                  <a:pt x="4995047" y="2656041"/>
                  <a:pt x="4958499" y="2582944"/>
                </a:cubicBezTo>
                <a:cubicBezTo>
                  <a:pt x="4954055" y="2574056"/>
                  <a:pt x="4954584" y="2562932"/>
                  <a:pt x="4949072" y="2554664"/>
                </a:cubicBezTo>
                <a:cubicBezTo>
                  <a:pt x="4941677" y="2543572"/>
                  <a:pt x="4928976" y="2536907"/>
                  <a:pt x="4920791" y="2526384"/>
                </a:cubicBezTo>
                <a:cubicBezTo>
                  <a:pt x="4906880" y="2508498"/>
                  <a:pt x="4893218" y="2490090"/>
                  <a:pt x="4883084" y="2469823"/>
                </a:cubicBezTo>
                <a:cubicBezTo>
                  <a:pt x="4875693" y="2455041"/>
                  <a:pt x="4858698" y="2417156"/>
                  <a:pt x="4845377" y="2403835"/>
                </a:cubicBezTo>
                <a:cubicBezTo>
                  <a:pt x="4837366" y="2395824"/>
                  <a:pt x="4826523" y="2391266"/>
                  <a:pt x="4817096" y="2384982"/>
                </a:cubicBezTo>
                <a:cubicBezTo>
                  <a:pt x="4810812" y="2375555"/>
                  <a:pt x="4806254" y="2364712"/>
                  <a:pt x="4798243" y="2356701"/>
                </a:cubicBezTo>
                <a:cubicBezTo>
                  <a:pt x="4775283" y="2333741"/>
                  <a:pt x="4762541" y="2337074"/>
                  <a:pt x="4732255" y="2328421"/>
                </a:cubicBezTo>
                <a:cubicBezTo>
                  <a:pt x="4722701" y="2325691"/>
                  <a:pt x="4713402" y="2322136"/>
                  <a:pt x="4703975" y="2318994"/>
                </a:cubicBezTo>
                <a:cubicBezTo>
                  <a:pt x="4650336" y="2265357"/>
                  <a:pt x="4705626" y="2310188"/>
                  <a:pt x="4628560" y="2281287"/>
                </a:cubicBezTo>
                <a:cubicBezTo>
                  <a:pt x="4617952" y="2277309"/>
                  <a:pt x="4610413" y="2267500"/>
                  <a:pt x="4600280" y="2262433"/>
                </a:cubicBezTo>
                <a:cubicBezTo>
                  <a:pt x="4586752" y="2255669"/>
                  <a:pt x="4546379" y="2246601"/>
                  <a:pt x="4534292" y="2243580"/>
                </a:cubicBezTo>
                <a:cubicBezTo>
                  <a:pt x="4509154" y="2224726"/>
                  <a:pt x="4488688" y="2196956"/>
                  <a:pt x="4458878" y="2187019"/>
                </a:cubicBezTo>
                <a:lnTo>
                  <a:pt x="4402317" y="2168165"/>
                </a:lnTo>
                <a:cubicBezTo>
                  <a:pt x="4359691" y="2125539"/>
                  <a:pt x="4346996" y="2118177"/>
                  <a:pt x="4317476" y="2073897"/>
                </a:cubicBezTo>
                <a:cubicBezTo>
                  <a:pt x="4307312" y="2058652"/>
                  <a:pt x="4300797" y="2040944"/>
                  <a:pt x="4289195" y="2026763"/>
                </a:cubicBezTo>
                <a:cubicBezTo>
                  <a:pt x="4272311" y="2006127"/>
                  <a:pt x="4249291" y="1991022"/>
                  <a:pt x="4232635" y="1970202"/>
                </a:cubicBezTo>
                <a:cubicBezTo>
                  <a:pt x="4223856" y="1959229"/>
                  <a:pt x="4221229" y="1944412"/>
                  <a:pt x="4213781" y="1932495"/>
                </a:cubicBezTo>
                <a:cubicBezTo>
                  <a:pt x="4205454" y="1919172"/>
                  <a:pt x="4194633" y="1907573"/>
                  <a:pt x="4185501" y="1894788"/>
                </a:cubicBezTo>
                <a:cubicBezTo>
                  <a:pt x="4178916" y="1885569"/>
                  <a:pt x="4173900" y="1875211"/>
                  <a:pt x="4166647" y="1866507"/>
                </a:cubicBezTo>
                <a:cubicBezTo>
                  <a:pt x="4158113" y="1856266"/>
                  <a:pt x="4146902" y="1848468"/>
                  <a:pt x="4138367" y="1838227"/>
                </a:cubicBezTo>
                <a:cubicBezTo>
                  <a:pt x="4111612" y="1806122"/>
                  <a:pt x="4125181" y="1806187"/>
                  <a:pt x="4091233" y="1772239"/>
                </a:cubicBezTo>
                <a:cubicBezTo>
                  <a:pt x="4083222" y="1764228"/>
                  <a:pt x="4072379" y="1759670"/>
                  <a:pt x="4062952" y="1753386"/>
                </a:cubicBezTo>
                <a:cubicBezTo>
                  <a:pt x="4059810" y="1743959"/>
                  <a:pt x="4058455" y="1733733"/>
                  <a:pt x="4053525" y="1725105"/>
                </a:cubicBezTo>
                <a:cubicBezTo>
                  <a:pt x="4027850" y="1680173"/>
                  <a:pt x="4027357" y="1695589"/>
                  <a:pt x="3996965" y="1659118"/>
                </a:cubicBezTo>
                <a:cubicBezTo>
                  <a:pt x="3989712" y="1650414"/>
                  <a:pt x="3985638" y="1639305"/>
                  <a:pt x="3978111" y="1630837"/>
                </a:cubicBezTo>
                <a:cubicBezTo>
                  <a:pt x="3960397" y="1610909"/>
                  <a:pt x="3940404" y="1593130"/>
                  <a:pt x="3921550" y="1574276"/>
                </a:cubicBezTo>
                <a:cubicBezTo>
                  <a:pt x="3912123" y="1564849"/>
                  <a:pt x="3905194" y="1551958"/>
                  <a:pt x="3893270" y="1545996"/>
                </a:cubicBezTo>
                <a:cubicBezTo>
                  <a:pt x="3880701" y="1539711"/>
                  <a:pt x="3866997" y="1535310"/>
                  <a:pt x="3855562" y="1527142"/>
                </a:cubicBezTo>
                <a:cubicBezTo>
                  <a:pt x="3844714" y="1519393"/>
                  <a:pt x="3837805" y="1507047"/>
                  <a:pt x="3827282" y="1498862"/>
                </a:cubicBezTo>
                <a:cubicBezTo>
                  <a:pt x="3809396" y="1484951"/>
                  <a:pt x="3788607" y="1475066"/>
                  <a:pt x="3770721" y="1461155"/>
                </a:cubicBezTo>
                <a:lnTo>
                  <a:pt x="3685880" y="1395167"/>
                </a:lnTo>
                <a:cubicBezTo>
                  <a:pt x="3673427" y="1385588"/>
                  <a:pt x="3663078" y="1371855"/>
                  <a:pt x="3648173" y="1366887"/>
                </a:cubicBezTo>
                <a:cubicBezTo>
                  <a:pt x="3629319" y="1360602"/>
                  <a:pt x="3611100" y="1351931"/>
                  <a:pt x="3591612" y="1348033"/>
                </a:cubicBezTo>
                <a:cubicBezTo>
                  <a:pt x="3534734" y="1336657"/>
                  <a:pt x="3559678" y="1343672"/>
                  <a:pt x="3516197" y="1329180"/>
                </a:cubicBezTo>
                <a:cubicBezTo>
                  <a:pt x="3428214" y="1332322"/>
                  <a:pt x="3339449" y="1326495"/>
                  <a:pt x="3252247" y="1338606"/>
                </a:cubicBezTo>
                <a:cubicBezTo>
                  <a:pt x="3224409" y="1342472"/>
                  <a:pt x="3200218" y="1360724"/>
                  <a:pt x="3176833" y="1376314"/>
                </a:cubicBezTo>
                <a:lnTo>
                  <a:pt x="3120272" y="1414021"/>
                </a:lnTo>
                <a:cubicBezTo>
                  <a:pt x="3113987" y="1423448"/>
                  <a:pt x="3106485" y="1432168"/>
                  <a:pt x="3101418" y="1442301"/>
                </a:cubicBezTo>
                <a:cubicBezTo>
                  <a:pt x="3096974" y="1451189"/>
                  <a:pt x="3097503" y="1462314"/>
                  <a:pt x="3091991" y="1470582"/>
                </a:cubicBezTo>
                <a:cubicBezTo>
                  <a:pt x="3084596" y="1481674"/>
                  <a:pt x="3071460" y="1488014"/>
                  <a:pt x="3063711" y="1498862"/>
                </a:cubicBezTo>
                <a:cubicBezTo>
                  <a:pt x="3055543" y="1510297"/>
                  <a:pt x="3052087" y="1524519"/>
                  <a:pt x="3044857" y="1536569"/>
                </a:cubicBezTo>
                <a:cubicBezTo>
                  <a:pt x="3033199" y="1555999"/>
                  <a:pt x="3019719" y="1574276"/>
                  <a:pt x="3007150" y="1593130"/>
                </a:cubicBezTo>
                <a:lnTo>
                  <a:pt x="2988296" y="1621410"/>
                </a:lnTo>
                <a:cubicBezTo>
                  <a:pt x="2966695" y="1707816"/>
                  <a:pt x="2983817" y="1675265"/>
                  <a:pt x="2950589" y="1725105"/>
                </a:cubicBezTo>
                <a:cubicBezTo>
                  <a:pt x="2921665" y="1840803"/>
                  <a:pt x="2962995" y="1693446"/>
                  <a:pt x="2922309" y="1791093"/>
                </a:cubicBezTo>
                <a:cubicBezTo>
                  <a:pt x="2910844" y="1818610"/>
                  <a:pt x="2907359" y="1849271"/>
                  <a:pt x="2894028" y="1875934"/>
                </a:cubicBezTo>
                <a:cubicBezTo>
                  <a:pt x="2887744" y="1888503"/>
                  <a:pt x="2880109" y="1900483"/>
                  <a:pt x="2875175" y="1913641"/>
                </a:cubicBezTo>
                <a:cubicBezTo>
                  <a:pt x="2870626" y="1925772"/>
                  <a:pt x="2870297" y="1939218"/>
                  <a:pt x="2865748" y="1951349"/>
                </a:cubicBezTo>
                <a:cubicBezTo>
                  <a:pt x="2853681" y="1983528"/>
                  <a:pt x="2845132" y="1989990"/>
                  <a:pt x="2828041" y="2017336"/>
                </a:cubicBezTo>
                <a:cubicBezTo>
                  <a:pt x="2818330" y="2032873"/>
                  <a:pt x="2809187" y="2048759"/>
                  <a:pt x="2799760" y="2064470"/>
                </a:cubicBezTo>
                <a:cubicBezTo>
                  <a:pt x="2774374" y="2191411"/>
                  <a:pt x="2812577" y="2035635"/>
                  <a:pt x="2762053" y="2149311"/>
                </a:cubicBezTo>
                <a:cubicBezTo>
                  <a:pt x="2755546" y="2163952"/>
                  <a:pt x="2758577" y="2181568"/>
                  <a:pt x="2752626" y="2196445"/>
                </a:cubicBezTo>
                <a:cubicBezTo>
                  <a:pt x="2745821" y="2213457"/>
                  <a:pt x="2733773" y="2227868"/>
                  <a:pt x="2724346" y="2243580"/>
                </a:cubicBezTo>
                <a:cubicBezTo>
                  <a:pt x="2701763" y="2379076"/>
                  <a:pt x="2732215" y="2244071"/>
                  <a:pt x="2696066" y="2328421"/>
                </a:cubicBezTo>
                <a:cubicBezTo>
                  <a:pt x="2690963" y="2340329"/>
                  <a:pt x="2690198" y="2353671"/>
                  <a:pt x="2686639" y="2366128"/>
                </a:cubicBezTo>
                <a:cubicBezTo>
                  <a:pt x="2683909" y="2375682"/>
                  <a:pt x="2679622" y="2384768"/>
                  <a:pt x="2677212" y="2394408"/>
                </a:cubicBezTo>
                <a:cubicBezTo>
                  <a:pt x="2673326" y="2409952"/>
                  <a:pt x="2673411" y="2426540"/>
                  <a:pt x="2667785" y="2441542"/>
                </a:cubicBezTo>
                <a:cubicBezTo>
                  <a:pt x="2663807" y="2452150"/>
                  <a:pt x="2655216" y="2460396"/>
                  <a:pt x="2648932" y="2469823"/>
                </a:cubicBezTo>
                <a:cubicBezTo>
                  <a:pt x="2645790" y="2494961"/>
                  <a:pt x="2644813" y="2520466"/>
                  <a:pt x="2639505" y="2545237"/>
                </a:cubicBezTo>
                <a:cubicBezTo>
                  <a:pt x="2625358" y="2611255"/>
                  <a:pt x="2623011" y="2582929"/>
                  <a:pt x="2611224" y="2630078"/>
                </a:cubicBezTo>
                <a:cubicBezTo>
                  <a:pt x="2608082" y="2642647"/>
                  <a:pt x="2606901" y="2655877"/>
                  <a:pt x="2601797" y="2667786"/>
                </a:cubicBezTo>
                <a:cubicBezTo>
                  <a:pt x="2597334" y="2678199"/>
                  <a:pt x="2587545" y="2685713"/>
                  <a:pt x="2582944" y="2696066"/>
                </a:cubicBezTo>
                <a:cubicBezTo>
                  <a:pt x="2574873" y="2714227"/>
                  <a:pt x="2576014" y="2736728"/>
                  <a:pt x="2564090" y="2752627"/>
                </a:cubicBezTo>
                <a:cubicBezTo>
                  <a:pt x="2535659" y="2790536"/>
                  <a:pt x="2510863" y="2821377"/>
                  <a:pt x="2488676" y="2865749"/>
                </a:cubicBezTo>
                <a:cubicBezTo>
                  <a:pt x="2482391" y="2878318"/>
                  <a:pt x="2477052" y="2891406"/>
                  <a:pt x="2469822" y="2903456"/>
                </a:cubicBezTo>
                <a:cubicBezTo>
                  <a:pt x="2458164" y="2922886"/>
                  <a:pt x="2444684" y="2941163"/>
                  <a:pt x="2432115" y="2960017"/>
                </a:cubicBezTo>
                <a:cubicBezTo>
                  <a:pt x="2425830" y="2969444"/>
                  <a:pt x="2419090" y="2978582"/>
                  <a:pt x="2413261" y="2988297"/>
                </a:cubicBezTo>
                <a:cubicBezTo>
                  <a:pt x="2402354" y="3006475"/>
                  <a:pt x="2359241" y="3080025"/>
                  <a:pt x="2347274" y="3091992"/>
                </a:cubicBezTo>
                <a:cubicBezTo>
                  <a:pt x="2337847" y="3101419"/>
                  <a:pt x="2327669" y="3110150"/>
                  <a:pt x="2318993" y="3120272"/>
                </a:cubicBezTo>
                <a:cubicBezTo>
                  <a:pt x="2308768" y="3132201"/>
                  <a:pt x="2299845" y="3145195"/>
                  <a:pt x="2290713" y="3157980"/>
                </a:cubicBezTo>
                <a:cubicBezTo>
                  <a:pt x="2284128" y="3167199"/>
                  <a:pt x="2279870" y="3178249"/>
                  <a:pt x="2271859" y="3186260"/>
                </a:cubicBezTo>
                <a:cubicBezTo>
                  <a:pt x="2263848" y="3194271"/>
                  <a:pt x="2253006" y="3198829"/>
                  <a:pt x="2243579" y="3205114"/>
                </a:cubicBezTo>
                <a:cubicBezTo>
                  <a:pt x="2196764" y="3275334"/>
                  <a:pt x="2256935" y="3189085"/>
                  <a:pt x="2196445" y="3261674"/>
                </a:cubicBezTo>
                <a:cubicBezTo>
                  <a:pt x="2189192" y="3270378"/>
                  <a:pt x="2185602" y="3281944"/>
                  <a:pt x="2177591" y="3289955"/>
                </a:cubicBezTo>
                <a:cubicBezTo>
                  <a:pt x="2169580" y="3297966"/>
                  <a:pt x="2157779" y="3301281"/>
                  <a:pt x="2149311" y="3308808"/>
                </a:cubicBezTo>
                <a:cubicBezTo>
                  <a:pt x="2073006" y="3376635"/>
                  <a:pt x="2122784" y="3355357"/>
                  <a:pt x="2064470" y="3374796"/>
                </a:cubicBezTo>
                <a:cubicBezTo>
                  <a:pt x="1981846" y="3292175"/>
                  <a:pt x="2086655" y="3393284"/>
                  <a:pt x="2007909" y="3327662"/>
                </a:cubicBezTo>
                <a:cubicBezTo>
                  <a:pt x="1975380" y="3300554"/>
                  <a:pt x="1970708" y="3277552"/>
                  <a:pt x="1923068" y="3261674"/>
                </a:cubicBezTo>
                <a:cubicBezTo>
                  <a:pt x="1890171" y="3250710"/>
                  <a:pt x="1887464" y="3248508"/>
                  <a:pt x="1847653" y="3242821"/>
                </a:cubicBezTo>
                <a:cubicBezTo>
                  <a:pt x="1819485" y="3238797"/>
                  <a:pt x="1791017" y="3237155"/>
                  <a:pt x="1762812" y="3233394"/>
                </a:cubicBezTo>
                <a:cubicBezTo>
                  <a:pt x="1743866" y="3230868"/>
                  <a:pt x="1725105" y="3227109"/>
                  <a:pt x="1706251" y="3223967"/>
                </a:cubicBezTo>
                <a:cubicBezTo>
                  <a:pt x="1655975" y="3227109"/>
                  <a:pt x="1605520" y="3228120"/>
                  <a:pt x="1555422" y="3233394"/>
                </a:cubicBezTo>
                <a:cubicBezTo>
                  <a:pt x="1545540" y="3234434"/>
                  <a:pt x="1536782" y="3240411"/>
                  <a:pt x="1527142" y="3242821"/>
                </a:cubicBezTo>
                <a:cubicBezTo>
                  <a:pt x="1511598" y="3246707"/>
                  <a:pt x="1495552" y="3248362"/>
                  <a:pt x="1480008" y="3252248"/>
                </a:cubicBezTo>
                <a:cubicBezTo>
                  <a:pt x="1364059" y="3281234"/>
                  <a:pt x="1578320" y="3236355"/>
                  <a:pt x="1404593" y="3271101"/>
                </a:cubicBezTo>
                <a:cubicBezTo>
                  <a:pt x="1395166" y="3277386"/>
                  <a:pt x="1387061" y="3286372"/>
                  <a:pt x="1376313" y="3289955"/>
                </a:cubicBezTo>
                <a:cubicBezTo>
                  <a:pt x="1358180" y="3295999"/>
                  <a:pt x="1338557" y="3295963"/>
                  <a:pt x="1319752" y="3299382"/>
                </a:cubicBezTo>
                <a:cubicBezTo>
                  <a:pt x="1303988" y="3302248"/>
                  <a:pt x="1288076" y="3304592"/>
                  <a:pt x="1272618" y="3308808"/>
                </a:cubicBezTo>
                <a:cubicBezTo>
                  <a:pt x="1253445" y="3314037"/>
                  <a:pt x="1235337" y="3322842"/>
                  <a:pt x="1216057" y="3327662"/>
                </a:cubicBezTo>
                <a:cubicBezTo>
                  <a:pt x="1203488" y="3330804"/>
                  <a:pt x="1190807" y="3333530"/>
                  <a:pt x="1178350" y="3337089"/>
                </a:cubicBezTo>
                <a:cubicBezTo>
                  <a:pt x="1125255" y="3352260"/>
                  <a:pt x="1175198" y="3340235"/>
                  <a:pt x="1112362" y="3365369"/>
                </a:cubicBezTo>
                <a:cubicBezTo>
                  <a:pt x="1093910" y="3372750"/>
                  <a:pt x="1055802" y="3384223"/>
                  <a:pt x="1055802" y="3384223"/>
                </a:cubicBezTo>
                <a:cubicBezTo>
                  <a:pt x="1046375" y="3393650"/>
                  <a:pt x="1039096" y="3405889"/>
                  <a:pt x="1027521" y="3412503"/>
                </a:cubicBezTo>
                <a:cubicBezTo>
                  <a:pt x="1016272" y="3418931"/>
                  <a:pt x="1000428" y="3414500"/>
                  <a:pt x="989814" y="3421930"/>
                </a:cubicBezTo>
                <a:cubicBezTo>
                  <a:pt x="965620" y="3438866"/>
                  <a:pt x="930886" y="3476547"/>
                  <a:pt x="914400" y="3506771"/>
                </a:cubicBezTo>
                <a:cubicBezTo>
                  <a:pt x="900942" y="3531445"/>
                  <a:pt x="885579" y="3555523"/>
                  <a:pt x="876692" y="3582186"/>
                </a:cubicBezTo>
                <a:lnTo>
                  <a:pt x="867266" y="3610466"/>
                </a:lnTo>
                <a:cubicBezTo>
                  <a:pt x="864124" y="3729872"/>
                  <a:pt x="863659" y="3849379"/>
                  <a:pt x="857839" y="3968685"/>
                </a:cubicBezTo>
                <a:cubicBezTo>
                  <a:pt x="857355" y="3978610"/>
                  <a:pt x="851142" y="3987411"/>
                  <a:pt x="848412" y="3996965"/>
                </a:cubicBezTo>
                <a:cubicBezTo>
                  <a:pt x="844853" y="4009422"/>
                  <a:pt x="842708" y="4022263"/>
                  <a:pt x="838985" y="4034672"/>
                </a:cubicBezTo>
                <a:cubicBezTo>
                  <a:pt x="833274" y="4053707"/>
                  <a:pt x="824030" y="4071746"/>
                  <a:pt x="820132" y="4091233"/>
                </a:cubicBezTo>
                <a:cubicBezTo>
                  <a:pt x="816990" y="4106944"/>
                  <a:pt x="815772" y="4123167"/>
                  <a:pt x="810705" y="4138367"/>
                </a:cubicBezTo>
                <a:cubicBezTo>
                  <a:pt x="806261" y="4151698"/>
                  <a:pt x="798136" y="4163505"/>
                  <a:pt x="791851" y="4176074"/>
                </a:cubicBezTo>
                <a:cubicBezTo>
                  <a:pt x="788709" y="4210639"/>
                  <a:pt x="786479" y="4245299"/>
                  <a:pt x="782424" y="4279769"/>
                </a:cubicBezTo>
                <a:cubicBezTo>
                  <a:pt x="778226" y="4315451"/>
                  <a:pt x="759146" y="4405586"/>
                  <a:pt x="754144" y="4430598"/>
                </a:cubicBezTo>
                <a:cubicBezTo>
                  <a:pt x="757286" y="4487159"/>
                  <a:pt x="758442" y="4543865"/>
                  <a:pt x="763571" y="4600281"/>
                </a:cubicBezTo>
                <a:cubicBezTo>
                  <a:pt x="764744" y="4613184"/>
                  <a:pt x="767893" y="4626080"/>
                  <a:pt x="772997" y="4637988"/>
                </a:cubicBezTo>
                <a:cubicBezTo>
                  <a:pt x="777460" y="4648402"/>
                  <a:pt x="785566" y="4656841"/>
                  <a:pt x="791851" y="4666268"/>
                </a:cubicBezTo>
                <a:cubicBezTo>
                  <a:pt x="793251" y="4676068"/>
                  <a:pt x="804343" y="4762424"/>
                  <a:pt x="810705" y="4779390"/>
                </a:cubicBezTo>
                <a:cubicBezTo>
                  <a:pt x="814683" y="4789998"/>
                  <a:pt x="823274" y="4798243"/>
                  <a:pt x="829558" y="4807670"/>
                </a:cubicBezTo>
                <a:cubicBezTo>
                  <a:pt x="835843" y="4835950"/>
                  <a:pt x="841777" y="4864311"/>
                  <a:pt x="848412" y="4892511"/>
                </a:cubicBezTo>
                <a:cubicBezTo>
                  <a:pt x="854347" y="4917734"/>
                  <a:pt x="861440" y="4942678"/>
                  <a:pt x="867266" y="4967926"/>
                </a:cubicBezTo>
                <a:cubicBezTo>
                  <a:pt x="870869" y="4983538"/>
                  <a:pt x="872806" y="4999516"/>
                  <a:pt x="876692" y="5015060"/>
                </a:cubicBezTo>
                <a:cubicBezTo>
                  <a:pt x="888538" y="5062444"/>
                  <a:pt x="881935" y="5025545"/>
                  <a:pt x="904973" y="5071621"/>
                </a:cubicBezTo>
                <a:cubicBezTo>
                  <a:pt x="914081" y="5089836"/>
                  <a:pt x="921136" y="5130896"/>
                  <a:pt x="923826" y="5147035"/>
                </a:cubicBezTo>
                <a:cubicBezTo>
                  <a:pt x="924802" y="5152889"/>
                  <a:pt x="930634" y="5223235"/>
                  <a:pt x="942680" y="5241303"/>
                </a:cubicBezTo>
                <a:cubicBezTo>
                  <a:pt x="944423" y="5243918"/>
                  <a:pt x="948965" y="5241303"/>
                  <a:pt x="952107" y="5241303"/>
                </a:cubicBezTo>
              </a:path>
            </a:pathLst>
          </a:custGeom>
          <a:noFill/>
          <a:ln w="762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4" descr="Bernini David Villa Borghe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565" y="549000"/>
            <a:ext cx="7678871" cy="5760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9376" y="441325"/>
            <a:ext cx="11233248" cy="597535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sz="2800" dirty="0"/>
              <a:t>  </a:t>
            </a: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altLang="it-IT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it-IT" altLang="it-IT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Re Davide</a:t>
            </a: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 (circa 1000 a. C.)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è della casa di </a:t>
            </a: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Jesse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originario di </a:t>
            </a:r>
            <a:r>
              <a:rPr lang="it-IT" altLang="it-IT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Betlemme</a:t>
            </a: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(dove è nato Gesù) ed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è anche della tribù di Giuda.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Secondo la profezia di </a:t>
            </a: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Nathan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(2Sam. 7,16), nella discendenza di Davide si sarebbe realizzata la promessa di salvezza che il Signore aveva fatto a Israele fin dai tempi più antichi.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Per tale motivo Gesù di Nazareth, nato a Betlemme, fu chiamato “il figlio di David” e fu inneggiato dalla folla.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rgbClr val="00B0F0"/>
            </a:gs>
            <a:gs pos="100000">
              <a:schemeClr val="accent2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1522413"/>
            <a:ext cx="8353425" cy="3813175"/>
          </a:xfrm>
          <a:solidFill>
            <a:srgbClr val="FFFFCC"/>
          </a:solidFill>
          <a:ln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60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SALOMONE</a:t>
            </a:r>
            <a:r>
              <a:rPr lang="it-IT" altLang="it-IT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Re di Israele e di Giuda</a:t>
            </a: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(961-922 a.C.) </a:t>
            </a:r>
            <a:b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altLang="it-IT" sz="4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899" name="Rettangolo 1"/>
          <p:cNvSpPr>
            <a:spLocks noChangeArrowheads="1"/>
          </p:cNvSpPr>
          <p:nvPr/>
        </p:nvSpPr>
        <p:spPr bwMode="auto">
          <a:xfrm>
            <a:off x="2243138" y="4005264"/>
            <a:ext cx="79930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3392" y="333375"/>
            <a:ext cx="11017224" cy="6048375"/>
          </a:xfrm>
          <a:noFill/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dirty="0">
                <a:latin typeface="Arial" panose="020B0604020202020204" pitchFamily="34" charset="0"/>
                <a:cs typeface="Arial" panose="020B0604020202020204" pitchFamily="34" charset="0"/>
              </a:rPr>
              <a:t>Dopo Davide, </a:t>
            </a:r>
            <a:r>
              <a:rPr lang="it-IT" altLang="it-IT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Dio </a:t>
            </a:r>
            <a:r>
              <a:rPr lang="it-IT" altLang="it-IT" sz="3000" dirty="0">
                <a:latin typeface="Arial" panose="020B0604020202020204" pitchFamily="34" charset="0"/>
                <a:cs typeface="Arial" panose="020B0604020202020204" pitchFamily="34" charset="0"/>
              </a:rPr>
              <a:t>scelse come Re </a:t>
            </a:r>
            <a:r>
              <a:rPr lang="it-IT" altLang="it-IT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d’Israele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suo figlio</a:t>
            </a:r>
            <a:r>
              <a:rPr lang="it-IT" altLang="it-IT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altLang="it-IT" sz="39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Salomone</a:t>
            </a:r>
            <a:r>
              <a:rPr lang="it-IT" altLang="it-IT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altLang="it-IT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(circa </a:t>
            </a:r>
            <a:r>
              <a:rPr lang="it-IT" altLang="it-IT" sz="3000" dirty="0">
                <a:latin typeface="Arial" panose="020B0604020202020204" pitchFamily="34" charset="0"/>
                <a:cs typeface="Arial" panose="020B0604020202020204" pitchFamily="34" charset="0"/>
              </a:rPr>
              <a:t>nel 961-922 a.C</a:t>
            </a:r>
            <a:r>
              <a:rPr lang="it-IT" altLang="it-IT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 smtClean="0"/>
              <a:t>il </a:t>
            </a:r>
            <a:r>
              <a:rPr lang="it-IT" altLang="it-IT" sz="2800" dirty="0"/>
              <a:t>quale è ricordato per tre motivi: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it-IT" altLang="it-IT" sz="1400" dirty="0"/>
          </a:p>
          <a:p>
            <a:pPr eaLnBrk="1" hangingPunct="1">
              <a:lnSpc>
                <a:spcPct val="150000"/>
              </a:lnSpc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per la sua grande </a:t>
            </a:r>
            <a:r>
              <a:rPr lang="it-IT" altLang="it-IT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sapienza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tanto da essere visitato e ammirato dalla grande regina di Saba, attuale Yemen, nell’Arabia meridionale 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(1 Re cap. 10);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per la costruzione nella capitale Gerusalemme di un </a:t>
            </a:r>
            <a:r>
              <a:rPr lang="it-IT" altLang="it-IT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tempio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per aver </a:t>
            </a:r>
            <a:r>
              <a:rPr lang="it-IT" altLang="it-IT" sz="2800" u="sng" dirty="0">
                <a:latin typeface="Arial" panose="020B0604020202020204" pitchFamily="34" charset="0"/>
                <a:cs typeface="Arial" panose="020B0604020202020204" pitchFamily="34" charset="0"/>
              </a:rPr>
              <a:t>introdotto numerose </a:t>
            </a:r>
            <a:r>
              <a:rPr lang="it-IT" altLang="it-IT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divinità pagane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(e questo fu un grave tradimento al Dio d'Israele).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5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5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build="p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3" descr="w DSC0920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514350"/>
            <a:ext cx="588645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1028" name="Rectangle 4"/>
          <p:cNvSpPr>
            <a:spLocks noChangeArrowheads="1"/>
          </p:cNvSpPr>
          <p:nvPr/>
        </p:nvSpPr>
        <p:spPr bwMode="auto">
          <a:xfrm>
            <a:off x="5375275" y="2924175"/>
            <a:ext cx="1512888" cy="18732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4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64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028" grpId="0" animBg="1"/>
      <p:bldP spid="641028" grpId="1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4" descr="Bpp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47664"/>
            <a:ext cx="8640763" cy="6276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4" descr="Bpp0008 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260351"/>
            <a:ext cx="7199313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Rectangle 5"/>
          <p:cNvSpPr>
            <a:spLocks noChangeArrowheads="1"/>
          </p:cNvSpPr>
          <p:nvPr/>
        </p:nvSpPr>
        <p:spPr bwMode="auto">
          <a:xfrm>
            <a:off x="2279650" y="188914"/>
            <a:ext cx="7200900" cy="6408737"/>
          </a:xfrm>
          <a:prstGeom prst="rect">
            <a:avLst/>
          </a:prstGeom>
          <a:noFill/>
          <a:ln w="1016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47428" y="532607"/>
            <a:ext cx="10297144" cy="5792787"/>
          </a:xfrm>
          <a:noFill/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Dopo la morte del re Salomone scoppiò una grave discordia tra le tribù d'Israele che portò alla costituzione di due regni:</a:t>
            </a:r>
          </a:p>
          <a:p>
            <a:pPr eaLnBrk="1" hangingPunct="1">
              <a:buFontTx/>
              <a:buNone/>
            </a:pPr>
            <a:endParaRPr lang="it-IT" altLang="it-IT" dirty="0" smtClean="0"/>
          </a:p>
          <a:p>
            <a:pPr eaLnBrk="1" hangingPunct="1"/>
            <a:r>
              <a:rPr lang="it-IT" altLang="it-IT" dirty="0" smtClean="0"/>
              <a:t>- il </a:t>
            </a:r>
            <a:r>
              <a:rPr lang="it-IT" altLang="it-IT" b="1" u="sng" dirty="0" smtClean="0"/>
              <a:t>regno del Nord</a:t>
            </a:r>
            <a:r>
              <a:rPr lang="it-IT" altLang="it-IT" dirty="0" smtClean="0"/>
              <a:t>, detto anche d'Israele, con capitale </a:t>
            </a:r>
            <a:r>
              <a:rPr lang="it-IT" altLang="it-IT" b="1" dirty="0" smtClean="0">
                <a:solidFill>
                  <a:srgbClr val="000099"/>
                </a:solidFill>
              </a:rPr>
              <a:t>Samaria</a:t>
            </a:r>
            <a:r>
              <a:rPr lang="it-IT" altLang="it-IT" dirty="0" smtClean="0"/>
              <a:t>;</a:t>
            </a:r>
          </a:p>
          <a:p>
            <a:pPr eaLnBrk="1" hangingPunct="1"/>
            <a:endParaRPr lang="it-IT" altLang="it-IT" dirty="0" smtClean="0"/>
          </a:p>
          <a:p>
            <a:pPr eaLnBrk="1" hangingPunct="1"/>
            <a:r>
              <a:rPr lang="it-IT" altLang="it-IT" dirty="0" smtClean="0"/>
              <a:t>- il </a:t>
            </a:r>
            <a:r>
              <a:rPr lang="it-IT" altLang="it-IT" b="1" u="sng" dirty="0" smtClean="0"/>
              <a:t>regno del Sud</a:t>
            </a:r>
            <a:r>
              <a:rPr lang="it-IT" altLang="it-IT" dirty="0" smtClean="0"/>
              <a:t>, detto anche di Giuda, con capitale </a:t>
            </a:r>
            <a:r>
              <a:rPr lang="it-IT" altLang="it-IT" b="1" dirty="0" smtClean="0">
                <a:solidFill>
                  <a:srgbClr val="000099"/>
                </a:solidFill>
              </a:rPr>
              <a:t>Gerusalemme</a:t>
            </a:r>
            <a:r>
              <a:rPr lang="it-IT" altLang="it-IT" dirty="0" smtClean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074" grpId="0" build="p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996" name="Picture 4" descr="Regno di Israele 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773239"/>
            <a:ext cx="6478588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997" name="Picture 5" descr="Regno di Israe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476251"/>
            <a:ext cx="6478588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998" name="Picture 6" descr="Regno di Giu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3357563"/>
            <a:ext cx="6478587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2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2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05 Bibbia regno Israele e giu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69850"/>
            <a:ext cx="41783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147" name="Line 3"/>
          <p:cNvSpPr>
            <a:spLocks noChangeShapeType="1"/>
          </p:cNvSpPr>
          <p:nvPr/>
        </p:nvSpPr>
        <p:spPr bwMode="auto">
          <a:xfrm>
            <a:off x="6456364" y="3141663"/>
            <a:ext cx="503237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46148" name="Line 4"/>
          <p:cNvSpPr>
            <a:spLocks noChangeShapeType="1"/>
          </p:cNvSpPr>
          <p:nvPr/>
        </p:nvSpPr>
        <p:spPr bwMode="auto">
          <a:xfrm>
            <a:off x="5591176" y="5157788"/>
            <a:ext cx="360363" cy="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46149" name="Line 5"/>
          <p:cNvSpPr>
            <a:spLocks noChangeShapeType="1"/>
          </p:cNvSpPr>
          <p:nvPr/>
        </p:nvSpPr>
        <p:spPr bwMode="auto">
          <a:xfrm flipH="1">
            <a:off x="6096001" y="3141664"/>
            <a:ext cx="360363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46150" name="Line 6"/>
          <p:cNvSpPr>
            <a:spLocks noChangeShapeType="1"/>
          </p:cNvSpPr>
          <p:nvPr/>
        </p:nvSpPr>
        <p:spPr bwMode="auto">
          <a:xfrm flipV="1">
            <a:off x="5951538" y="4365625"/>
            <a:ext cx="144462" cy="7191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46153" name="Rectangle 9"/>
          <p:cNvSpPr>
            <a:spLocks noChangeArrowheads="1"/>
          </p:cNvSpPr>
          <p:nvPr/>
        </p:nvSpPr>
        <p:spPr bwMode="auto">
          <a:xfrm>
            <a:off x="5808664" y="4221163"/>
            <a:ext cx="719137" cy="144462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46154" name="Rectangle 10"/>
          <p:cNvSpPr>
            <a:spLocks noChangeArrowheads="1"/>
          </p:cNvSpPr>
          <p:nvPr/>
        </p:nvSpPr>
        <p:spPr bwMode="auto">
          <a:xfrm>
            <a:off x="5519739" y="3141663"/>
            <a:ext cx="719137" cy="214312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4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4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4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64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53" grpId="0" animBg="1"/>
      <p:bldP spid="6461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155" name="Picture 3" descr="Introduzione Bibbia 09 Atlante Storico h babel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1196976"/>
            <a:ext cx="899795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4151314" y="188914"/>
            <a:ext cx="4473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4000">
                <a:solidFill>
                  <a:srgbClr val="FF6600"/>
                </a:solidFill>
                <a:latin typeface="Comic Sans MS" panose="030F0702030302020204" pitchFamily="66" charset="0"/>
              </a:rPr>
              <a:t>La torre di Babele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rgbClr val="00B0F0"/>
            </a:gs>
            <a:gs pos="100000">
              <a:schemeClr val="accent2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39416" y="549275"/>
            <a:ext cx="10585175" cy="5759450"/>
          </a:xfrm>
          <a:solidFill>
            <a:srgbClr val="FFFFE5"/>
          </a:solidFill>
        </p:spPr>
        <p:txBody>
          <a:bodyPr>
            <a:normAutofit fontScale="92500" lnSpcReduction="20000"/>
          </a:bodyPr>
          <a:lstStyle/>
          <a:p>
            <a:pPr marL="0" indent="0" algn="ctr" eaLnBrk="1" hangingPunct="1">
              <a:buNone/>
              <a:defRPr/>
            </a:pPr>
            <a:endParaRPr lang="it-IT" altLang="it-IT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160000"/>
              </a:lnSpc>
              <a:buNone/>
              <a:defRPr/>
            </a:pPr>
            <a:r>
              <a:rPr lang="it-IT" altLang="it-IT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altLang="it-IT" sz="6000" b="1" dirty="0">
                <a:latin typeface="Arial" panose="020B0604020202020204" pitchFamily="34" charset="0"/>
                <a:cs typeface="Arial" panose="020B0604020202020204" pitchFamily="34" charset="0"/>
              </a:rPr>
              <a:t>538</a:t>
            </a:r>
            <a:r>
              <a:rPr lang="it-IT" altLang="it-IT" sz="6000" dirty="0">
                <a:latin typeface="Arial" panose="020B0604020202020204" pitchFamily="34" charset="0"/>
                <a:cs typeface="Arial" panose="020B0604020202020204" pitchFamily="34" charset="0"/>
              </a:rPr>
              <a:t> a.C. </a:t>
            </a:r>
          </a:p>
          <a:p>
            <a:pPr marL="0" indent="0" algn="ctr" eaLnBrk="1" hangingPunct="1">
              <a:lnSpc>
                <a:spcPct val="160000"/>
              </a:lnSpc>
              <a:buNone/>
              <a:defRPr/>
            </a:pPr>
            <a:r>
              <a:rPr lang="it-IT" altLang="it-IT" sz="6000" b="1" dirty="0">
                <a:latin typeface="Arial" panose="020B0604020202020204" pitchFamily="34" charset="0"/>
                <a:cs typeface="Arial" panose="020B0604020202020204" pitchFamily="34" charset="0"/>
              </a:rPr>
              <a:t>Ciro, Re di </a:t>
            </a:r>
            <a:r>
              <a:rPr lang="it-IT" altLang="it-IT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Pèrsia</a:t>
            </a:r>
            <a:r>
              <a:rPr lang="it-IT" altLang="it-IT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eaLnBrk="1" hangingPunct="1">
              <a:buNone/>
              <a:defRPr/>
            </a:pP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ermise la libertà religiosa agli Ebrei (considerati esuli e stranieri) nel territorio di </a:t>
            </a:r>
            <a:r>
              <a:rPr lang="it-IT" alt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Canaan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609600" indent="-609600" eaLnBrk="1" hangingPunct="1">
              <a:lnSpc>
                <a:spcPct val="150000"/>
              </a:lnSpc>
              <a:defRPr/>
            </a:pPr>
            <a:endParaRPr lang="it-IT" alt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eaLnBrk="1" hangingPunct="1">
              <a:lnSpc>
                <a:spcPct val="150000"/>
              </a:lnSpc>
              <a:defRPr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Diede la libertà di restaurare il tempio di Gerusalemme.</a:t>
            </a:r>
          </a:p>
        </p:txBody>
      </p:sp>
      <p:sp>
        <p:nvSpPr>
          <p:cNvPr id="217091" name="Rectangle 3"/>
          <p:cNvSpPr>
            <a:spLocks noChangeArrowheads="1"/>
          </p:cNvSpPr>
          <p:nvPr/>
        </p:nvSpPr>
        <p:spPr bwMode="auto">
          <a:xfrm>
            <a:off x="2566988" y="333376"/>
            <a:ext cx="73453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99356" y="695040"/>
            <a:ext cx="11593288" cy="5467920"/>
          </a:xfrm>
          <a:solidFill>
            <a:srgbClr val="FFFFE5"/>
          </a:solidFill>
        </p:spPr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6600" b="1" dirty="0">
                <a:latin typeface="Arial" panose="020B0604020202020204" pitchFamily="34" charset="0"/>
                <a:cs typeface="Arial" panose="020B0604020202020204" pitchFamily="34" charset="0"/>
              </a:rPr>
              <a:t>Gli Aramei</a:t>
            </a:r>
          </a:p>
          <a:p>
            <a:pPr lvl="1">
              <a:lnSpc>
                <a:spcPct val="150000"/>
              </a:lnSpc>
            </a:pP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Essi furono quei </a:t>
            </a:r>
            <a:r>
              <a:rPr lang="it-IT" altLang="it-IT" sz="2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Siriani 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dell’entroterra palestinese che parlavano in </a:t>
            </a:r>
            <a:r>
              <a:rPr lang="it-IT" alt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aramaico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Gli Aramei imposero la loro lingua che così divenne comune in buona parte del Vicino Oriente. Gli Stati aramaici più meridionali (Damasco, </a:t>
            </a:r>
            <a:r>
              <a:rPr lang="it-IT" alt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Soba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', </a:t>
            </a:r>
            <a:r>
              <a:rPr lang="it-IT" alt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Bet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Rehob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, ecc.) furono in lotta con Israele. </a:t>
            </a:r>
          </a:p>
          <a:p>
            <a:pPr lvl="1">
              <a:lnSpc>
                <a:spcPct val="150000"/>
              </a:lnSpc>
            </a:pP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La parola aramaica </a:t>
            </a:r>
            <a:r>
              <a:rPr lang="it-IT" altLang="it-IT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abba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usata da Gesù nell’orto degli ulivi significa papà (Mc. 14,36).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71364" y="332582"/>
            <a:ext cx="11449272" cy="6192837"/>
          </a:xfrm>
          <a:noFill/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Gli ebrei </a:t>
            </a:r>
            <a:r>
              <a:rPr lang="it-IT" altLang="it-IT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Asmonei</a:t>
            </a:r>
            <a:r>
              <a:rPr lang="it-IT" alt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e Maccabei</a:t>
            </a:r>
            <a:endParaRPr lang="it-IT" altLang="it-IT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Gli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Asmonei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dal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135 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a.C. al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63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a. C.) furono una dinastia sacerdotale giudaica molto fedele alla legge di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Jahweh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 Riuscirono a ripristinare il culto a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Jahweh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Maccabei è il nome attribuito ai figli di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Mattatia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dall’aramaico </a:t>
            </a:r>
            <a:r>
              <a:rPr lang="it-IT" altLang="it-IT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maqqaba</a:t>
            </a:r>
            <a:r>
              <a:rPr lang="it-IT" alt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(martello) forse per ricordare che picchiarono con forza, come un “martello” i Seleucidi, allontanandoli dai confini della Giudea.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 Maccabei ricevettero tutti gli onori.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famiglia acquistò importanza storica in Israele da quando, nel 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168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a.C., un sacerdote della località di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Modin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detto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Mattatia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iniziò la rivolta contro il Re di Siria Antioco IV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Epifane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(175-164 a. C.).</a:t>
            </a:r>
            <a:endParaRPr lang="it-IT" altLang="it-IT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23392" y="692150"/>
            <a:ext cx="11233248" cy="5473700"/>
          </a:xfrm>
          <a:noFill/>
        </p:spPr>
        <p:txBody>
          <a:bodyPr/>
          <a:lstStyle/>
          <a:p>
            <a:pPr eaLnBrk="1" hangingPunct="1">
              <a:lnSpc>
                <a:spcPct val="150000"/>
              </a:lnSpc>
              <a:spcAft>
                <a:spcPts val="2400"/>
              </a:spcAft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it-IT" alt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re di Siria, </a:t>
            </a:r>
            <a:r>
              <a:rPr lang="it-IT" altLang="it-IT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Antioco IV</a:t>
            </a:r>
            <a:r>
              <a:rPr lang="it-IT" alt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fu un persecutore degli Ebrei fino oltre la morte di </a:t>
            </a:r>
            <a:r>
              <a:rPr lang="it-IT" altLang="it-IT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Mattatia</a:t>
            </a:r>
            <a:r>
              <a:rPr lang="it-IT" alt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altLang="it-IT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Aft>
                <a:spcPts val="2400"/>
              </a:spcAft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Tra gli ebrei primeggiò </a:t>
            </a:r>
            <a:r>
              <a:rPr lang="it-IT" altLang="it-IT" sz="2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Giuda Maccabeo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, il quale ottenne una serie di vittorie contro le truppe di </a:t>
            </a:r>
            <a:r>
              <a:rPr lang="it-IT" alt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Antioco IV. </a:t>
            </a:r>
          </a:p>
          <a:p>
            <a:pPr eaLnBrk="1" hangingPunct="1">
              <a:lnSpc>
                <a:spcPct val="150000"/>
              </a:lnSpc>
              <a:spcAft>
                <a:spcPts val="2400"/>
              </a:spcAft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Giuda Maccabeo occupò Gerusalemme, ne purificò il Tempio e vi fece riprendere i sacrifici nel </a:t>
            </a:r>
            <a:r>
              <a:rPr lang="it-IT" altLang="it-IT" sz="2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</a:t>
            </a:r>
            <a:r>
              <a:rPr lang="it-IT" altLang="it-IT" sz="2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a.C.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1349375"/>
            <a:ext cx="8207375" cy="4159250"/>
          </a:xfrm>
          <a:noFill/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dirty="0" smtClean="0"/>
              <a:t>Il 25 dicembre 165 il Tempio di Gerusalemme, profanato da Antioco IV, poté essere riconsacrato.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it-IT" altLang="it-IT" dirty="0" smtClean="0"/>
          </a:p>
          <a:p>
            <a:pPr eaLnBrk="1" hangingPunct="1"/>
            <a:r>
              <a:rPr lang="it-IT" altLang="it-IT" dirty="0" smtClean="0"/>
              <a:t>Nell'anno 164 a.C. </a:t>
            </a:r>
            <a:r>
              <a:rPr lang="it-IT" altLang="it-IT" b="1" dirty="0" smtClean="0"/>
              <a:t>Antioco IV fu ucciso </a:t>
            </a:r>
            <a:r>
              <a:rPr lang="it-IT" altLang="it-IT" dirty="0" smtClean="0"/>
              <a:t>in battaglia.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rgbClr val="00B0F0"/>
            </a:gs>
            <a:gs pos="100000">
              <a:schemeClr val="accent2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801689"/>
            <a:ext cx="917575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09664"/>
            <a:ext cx="91440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765175"/>
            <a:ext cx="694055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407369" y="428179"/>
            <a:ext cx="11377263" cy="60016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La BIBBIA con il </a:t>
            </a:r>
            <a:r>
              <a:rPr lang="it-IT" altLang="it-IT" dirty="0" smtClean="0"/>
              <a:t>racconto mitologico </a:t>
            </a:r>
            <a:endParaRPr lang="it-IT" altLang="it-IT" dirty="0"/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della </a:t>
            </a:r>
            <a:r>
              <a:rPr lang="it-IT" altLang="it-IT" b="1" u="sng" dirty="0"/>
              <a:t>torre di Babele 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vuole ricordare </a:t>
            </a:r>
            <a:r>
              <a:rPr lang="it-IT" altLang="it-IT" dirty="0" smtClean="0"/>
              <a:t>e </a:t>
            </a:r>
            <a:r>
              <a:rPr lang="it-IT" altLang="it-IT" b="1" dirty="0" smtClean="0"/>
              <a:t>insegnare</a:t>
            </a:r>
            <a:r>
              <a:rPr lang="it-IT" altLang="it-IT" dirty="0" smtClean="0"/>
              <a:t> che </a:t>
            </a:r>
            <a:r>
              <a:rPr lang="it-IT" altLang="it-IT" dirty="0"/>
              <a:t>la causa 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dell’incapacità degli </a:t>
            </a:r>
            <a:r>
              <a:rPr lang="it-IT" altLang="it-IT" dirty="0" smtClean="0"/>
              <a:t>uomini di </a:t>
            </a:r>
            <a:r>
              <a:rPr lang="it-IT" altLang="it-IT" dirty="0"/>
              <a:t>comunicare e di capirsi fra loro, 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sta nella </a:t>
            </a:r>
            <a:r>
              <a:rPr lang="it-IT" altLang="it-IT" b="1" u="sng" dirty="0"/>
              <a:t>superbia</a:t>
            </a:r>
            <a:r>
              <a:rPr lang="it-IT" altLang="it-IT" dirty="0"/>
              <a:t>, nell’altezzosità, </a:t>
            </a:r>
            <a:r>
              <a:rPr lang="it-IT" altLang="it-IT" dirty="0" smtClean="0"/>
              <a:t>il </a:t>
            </a:r>
            <a:r>
              <a:rPr lang="it-IT" altLang="it-IT" dirty="0"/>
              <a:t>voler essere “alti” 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come la torre di Babele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ziggurat_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692151"/>
            <a:ext cx="594995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573" name="Picture 5" descr="ziggurat_e_Iraq_2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3644901"/>
            <a:ext cx="38401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574" name="Picture 6" descr="Ziggur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341439"/>
            <a:ext cx="24225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575" name="Picture 7" descr="ziggur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789364"/>
            <a:ext cx="419258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450711" y="116632"/>
            <a:ext cx="3800300" cy="87203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Papa Francesco ha visitato questi luoghi il 6 marzo 2021</a:t>
            </a:r>
            <a:endParaRPr lang="it-IT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62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750"/>
                                        <p:tgtEl>
                                          <p:spTgt spid="62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62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999000"/>
            <a:ext cx="6480000" cy="4860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Rettangolo 2"/>
          <p:cNvSpPr/>
          <p:nvPr/>
        </p:nvSpPr>
        <p:spPr>
          <a:xfrm>
            <a:off x="263352" y="1556792"/>
            <a:ext cx="6096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chemeClr val="bg1"/>
                </a:solidFill>
              </a:rPr>
              <a:t>FIRENZE </a:t>
            </a:r>
            <a:endParaRPr lang="it-IT" sz="20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2000" b="1" dirty="0" smtClean="0">
                <a:solidFill>
                  <a:schemeClr val="bg1"/>
                </a:solidFill>
              </a:rPr>
              <a:t>il Battistero </a:t>
            </a:r>
            <a:endParaRPr lang="it-IT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1400" dirty="0">
                <a:solidFill>
                  <a:schemeClr val="bg1"/>
                </a:solidFill>
              </a:rPr>
              <a:t>e</a:t>
            </a:r>
            <a:r>
              <a:rPr lang="it-IT" sz="1400" dirty="0" smtClean="0">
                <a:solidFill>
                  <a:schemeClr val="bg1"/>
                </a:solidFill>
              </a:rPr>
              <a:t> le raffigurazioni dell’Antico </a:t>
            </a:r>
            <a:r>
              <a:rPr lang="it-IT" sz="1400" dirty="0">
                <a:solidFill>
                  <a:schemeClr val="bg1"/>
                </a:solidFill>
              </a:rPr>
              <a:t>Testamento</a:t>
            </a:r>
          </a:p>
        </p:txBody>
      </p:sp>
      <p:sp>
        <p:nvSpPr>
          <p:cNvPr id="4" name="Rettangolo 3"/>
          <p:cNvSpPr/>
          <p:nvPr/>
        </p:nvSpPr>
        <p:spPr>
          <a:xfrm>
            <a:off x="7680176" y="3645025"/>
            <a:ext cx="1584176" cy="15121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51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1364" y="223838"/>
            <a:ext cx="11449272" cy="6410325"/>
          </a:xfrm>
          <a:solidFill>
            <a:srgbClr val="FFFFCC"/>
          </a:solidFill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it-IT" altLang="it-IT" sz="1600" dirty="0"/>
          </a:p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it-IT" altLang="it-IT" sz="4800" b="1" dirty="0" smtClean="0"/>
              <a:t>ATTENZIONE</a:t>
            </a:r>
            <a:endParaRPr lang="it-IT" altLang="it-IT" sz="1800" dirty="0"/>
          </a:p>
          <a:p>
            <a:pPr marL="0" indent="0" algn="ctr" eaLnBrk="1" hangingPunct="1">
              <a:lnSpc>
                <a:spcPct val="160000"/>
              </a:lnSpc>
              <a:buNone/>
              <a:defRPr/>
            </a:pPr>
            <a:r>
              <a:rPr lang="it-IT" altLang="it-IT" sz="3600" dirty="0" smtClean="0"/>
              <a:t>La storia del popolo d’Israele, </a:t>
            </a:r>
          </a:p>
          <a:p>
            <a:pPr algn="ctr" eaLnBrk="1" hangingPunct="1">
              <a:lnSpc>
                <a:spcPct val="160000"/>
              </a:lnSpc>
              <a:buFontTx/>
              <a:buNone/>
              <a:defRPr/>
            </a:pPr>
            <a:r>
              <a:rPr lang="it-IT" altLang="it-IT" sz="3600" dirty="0" smtClean="0"/>
              <a:t>   </a:t>
            </a:r>
            <a:r>
              <a:rPr lang="it-IT" altLang="it-IT" sz="3600" b="1" dirty="0" smtClean="0"/>
              <a:t>non inizia con il mitico racconto di </a:t>
            </a:r>
          </a:p>
          <a:p>
            <a:pPr algn="ctr" eaLnBrk="1" hangingPunct="1">
              <a:lnSpc>
                <a:spcPct val="160000"/>
              </a:lnSpc>
              <a:buFontTx/>
              <a:buNone/>
              <a:defRPr/>
            </a:pPr>
            <a:r>
              <a:rPr lang="it-IT" altLang="it-IT" sz="4400" b="1" dirty="0" smtClean="0"/>
              <a:t>Adamo ed Eva</a:t>
            </a:r>
            <a:r>
              <a:rPr lang="it-IT" altLang="it-IT" sz="3600" dirty="0" smtClean="0"/>
              <a:t>, </a:t>
            </a:r>
          </a:p>
          <a:p>
            <a:pPr algn="ctr" eaLnBrk="1" hangingPunct="1">
              <a:lnSpc>
                <a:spcPct val="160000"/>
              </a:lnSpc>
              <a:buFontTx/>
              <a:buNone/>
              <a:defRPr/>
            </a:pPr>
            <a:r>
              <a:rPr lang="it-IT" altLang="it-IT" sz="3600" dirty="0" smtClean="0"/>
              <a:t>   ma con un pastore nomade inizialmente pagano </a:t>
            </a:r>
            <a:r>
              <a:rPr lang="it-IT" altLang="it-IT" sz="3600" dirty="0"/>
              <a:t>politeista</a:t>
            </a:r>
            <a:r>
              <a:rPr lang="it-IT" altLang="it-IT" sz="3600" dirty="0" smtClean="0"/>
              <a:t>: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it-IT" altLang="it-IT" sz="1000" dirty="0" smtClean="0"/>
              <a:t> </a:t>
            </a:r>
            <a:endParaRPr lang="it-IT" altLang="it-IT" sz="1000" dirty="0"/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it-IT" altLang="it-IT" sz="9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Abramo</a:t>
            </a:r>
            <a:r>
              <a:rPr lang="it-IT" altLang="it-IT" sz="94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it-IT" altLang="it-IT" sz="1000" dirty="0"/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it-IT" altLang="it-IT" dirty="0" smtClean="0"/>
              <a:t>vissuto circa 4.000 anni fa (forse nel </a:t>
            </a:r>
            <a:r>
              <a:rPr lang="it-IT" altLang="it-IT" sz="4000" b="1" dirty="0"/>
              <a:t>1850</a:t>
            </a:r>
            <a:r>
              <a:rPr lang="it-IT" altLang="it-IT" dirty="0" smtClean="0"/>
              <a:t> a.C.).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it-IT" altLang="it-IT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0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0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0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0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0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76000">
              <a:srgbClr val="0033CC"/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4431" y="188640"/>
            <a:ext cx="10243138" cy="6480720"/>
          </a:xfrm>
          <a:solidFill>
            <a:srgbClr val="FFFFCC"/>
          </a:solidFill>
        </p:spPr>
        <p:txBody>
          <a:bodyPr>
            <a:normAutofit fontScale="70000" lnSpcReduction="20000"/>
          </a:bodyPr>
          <a:lstStyle/>
          <a:p>
            <a:pPr marL="0" indent="0" eaLnBrk="1" hangingPunct="1">
              <a:buNone/>
              <a:defRPr/>
            </a:pPr>
            <a:endParaRPr lang="it-IT" altLang="it-IT" sz="2400" dirty="0" smtClean="0"/>
          </a:p>
          <a:p>
            <a:pPr marL="0" indent="0" algn="ctr" eaLnBrk="1" hangingPunct="1">
              <a:buNone/>
              <a:defRPr/>
            </a:pPr>
            <a:r>
              <a:rPr lang="it-IT" altLang="it-IT" sz="4000" dirty="0" smtClean="0"/>
              <a:t>La Bibbia narra che Dio,  </a:t>
            </a:r>
            <a:r>
              <a:rPr lang="it-IT" altLang="it-IT" sz="4000" b="1" i="1" dirty="0" smtClean="0">
                <a:solidFill>
                  <a:srgbClr val="000099"/>
                </a:solidFill>
              </a:rPr>
              <a:t>El </a:t>
            </a:r>
            <a:r>
              <a:rPr lang="it-IT" altLang="it-IT" sz="4000" b="1" i="1" dirty="0" err="1" smtClean="0">
                <a:solidFill>
                  <a:srgbClr val="000099"/>
                </a:solidFill>
              </a:rPr>
              <a:t>Shaddai</a:t>
            </a:r>
            <a:r>
              <a:rPr lang="it-IT" altLang="it-IT" sz="4000" i="1" dirty="0" smtClean="0"/>
              <a:t>*   </a:t>
            </a:r>
            <a:r>
              <a:rPr lang="it-IT" altLang="it-IT" sz="4000" dirty="0" smtClean="0"/>
              <a:t>invitò </a:t>
            </a:r>
            <a:r>
              <a:rPr lang="it-IT" altLang="it-IT" sz="4000" b="1" dirty="0" smtClean="0"/>
              <a:t>Abramo</a:t>
            </a:r>
            <a:r>
              <a:rPr lang="it-IT" altLang="it-IT" sz="4000" dirty="0" smtClean="0"/>
              <a:t> a lasciare: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it-IT" altLang="it-IT" sz="3100" dirty="0" smtClean="0"/>
              <a:t>la sua terra nella regione di </a:t>
            </a:r>
            <a:r>
              <a:rPr lang="it-IT" altLang="it-IT" sz="3100" b="1" dirty="0" smtClean="0"/>
              <a:t>Ur in Caldea</a:t>
            </a:r>
            <a:r>
              <a:rPr lang="it-IT" altLang="it-IT" sz="3100" dirty="0" smtClean="0"/>
              <a:t>,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it-IT" altLang="it-IT" sz="3100" dirty="0" smtClean="0"/>
              <a:t>le sue numerose divinità pagane. Egli doveva amare </a:t>
            </a:r>
            <a:r>
              <a:rPr lang="it-IT" altLang="it-IT" sz="3100" b="1" dirty="0" smtClean="0"/>
              <a:t>un solo Dio</a:t>
            </a:r>
            <a:r>
              <a:rPr lang="it-IT" altLang="it-IT" sz="3100" dirty="0" smtClean="0"/>
              <a:t>.</a:t>
            </a:r>
          </a:p>
          <a:p>
            <a:pPr marL="0" indent="0" algn="ctr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it-IT" altLang="it-IT" sz="3100" dirty="0" smtClean="0"/>
              <a:t>Abramo ebbe un figlio (</a:t>
            </a:r>
            <a:r>
              <a:rPr lang="it-IT" altLang="it-IT" sz="3100" b="1" dirty="0" smtClean="0"/>
              <a:t>Isacco</a:t>
            </a:r>
            <a:r>
              <a:rPr lang="it-IT" altLang="it-IT" sz="3100" dirty="0" smtClean="0"/>
              <a:t>) dalla moglie legittima Sara </a:t>
            </a:r>
            <a:r>
              <a:rPr lang="it-IT" altLang="it-IT" sz="3100" dirty="0" smtClean="0"/>
              <a:t>in età avanzata (75 anni). </a:t>
            </a:r>
          </a:p>
          <a:p>
            <a:pPr eaLnBrk="1" hangingPunct="1">
              <a:defRPr/>
            </a:pPr>
            <a:endParaRPr lang="it-IT" altLang="it-IT" sz="2400" dirty="0" smtClean="0"/>
          </a:p>
          <a:p>
            <a:pPr eaLnBrk="1" hangingPunct="1">
              <a:buFontTx/>
              <a:buNone/>
              <a:defRPr/>
            </a:pPr>
            <a:endParaRPr lang="it-IT" altLang="it-IT" dirty="0" smtClean="0"/>
          </a:p>
          <a:p>
            <a:pPr eaLnBrk="1" hangingPunct="1">
              <a:buFontTx/>
              <a:buNone/>
              <a:defRPr/>
            </a:pPr>
            <a:endParaRPr lang="it-IT" altLang="it-IT" dirty="0"/>
          </a:p>
          <a:p>
            <a:pPr eaLnBrk="1" hangingPunct="1">
              <a:buFontTx/>
              <a:buNone/>
              <a:defRPr/>
            </a:pPr>
            <a:endParaRPr lang="it-IT" altLang="it-IT" dirty="0" smtClean="0"/>
          </a:p>
          <a:p>
            <a:pPr eaLnBrk="1" hangingPunct="1">
              <a:buFontTx/>
              <a:buNone/>
              <a:defRPr/>
            </a:pPr>
            <a:endParaRPr lang="it-IT" altLang="it-IT" dirty="0" smtClean="0"/>
          </a:p>
          <a:p>
            <a:pPr eaLnBrk="1" hangingPunct="1">
              <a:buFontTx/>
              <a:buNone/>
              <a:defRPr/>
            </a:pPr>
            <a:endParaRPr lang="it-IT" altLang="it-IT" dirty="0"/>
          </a:p>
          <a:p>
            <a:pPr eaLnBrk="1" hangingPunct="1">
              <a:buFontTx/>
              <a:buNone/>
              <a:defRPr/>
            </a:pPr>
            <a:endParaRPr lang="it-IT" altLang="it-IT" dirty="0"/>
          </a:p>
          <a:p>
            <a:pPr eaLnBrk="1" hangingPunct="1">
              <a:buFontTx/>
              <a:buNone/>
              <a:defRPr/>
            </a:pPr>
            <a:endParaRPr lang="it-IT" altLang="it-IT" dirty="0" smtClean="0"/>
          </a:p>
          <a:p>
            <a:pPr eaLnBrk="1" hangingPunct="1">
              <a:buFontTx/>
              <a:buNone/>
              <a:defRPr/>
            </a:pPr>
            <a:endParaRPr lang="it-IT" altLang="it-IT" dirty="0" smtClean="0"/>
          </a:p>
          <a:p>
            <a:pPr eaLnBrk="1" hangingPunct="1">
              <a:buFontTx/>
              <a:buNone/>
              <a:defRPr/>
            </a:pPr>
            <a:endParaRPr lang="it-IT" altLang="it-IT" dirty="0" smtClean="0"/>
          </a:p>
          <a:p>
            <a:pPr eaLnBrk="1" hangingPunct="1">
              <a:buFontTx/>
              <a:buNone/>
              <a:defRPr/>
            </a:pPr>
            <a:r>
              <a:rPr lang="it-IT" altLang="it-IT" dirty="0" smtClean="0"/>
              <a:t>------------------</a:t>
            </a:r>
            <a:br>
              <a:rPr lang="it-IT" altLang="it-IT" dirty="0" smtClean="0"/>
            </a:br>
            <a:r>
              <a:rPr lang="it-IT" altLang="it-IT" dirty="0" smtClean="0"/>
              <a:t>* </a:t>
            </a:r>
            <a:r>
              <a:rPr lang="it-IT" altLang="it-IT" sz="2000" b="1" i="1" dirty="0"/>
              <a:t>El </a:t>
            </a:r>
            <a:r>
              <a:rPr lang="it-IT" altLang="it-IT" sz="2000" b="1" i="1" dirty="0" err="1"/>
              <a:t>Shaddai</a:t>
            </a:r>
            <a:r>
              <a:rPr lang="it-IT" altLang="it-IT" sz="2000" dirty="0"/>
              <a:t>. Abramo conosce Dio non come </a:t>
            </a:r>
            <a:r>
              <a:rPr lang="it-IT" altLang="it-IT" sz="2000" i="1" dirty="0" err="1"/>
              <a:t>Jahwèh</a:t>
            </a:r>
            <a:r>
              <a:rPr lang="it-IT" altLang="it-IT" sz="2000" i="1" dirty="0"/>
              <a:t> </a:t>
            </a:r>
            <a:r>
              <a:rPr lang="it-IT" altLang="it-IT" sz="2000" dirty="0"/>
              <a:t>ma come </a:t>
            </a:r>
            <a:r>
              <a:rPr lang="it-IT" altLang="it-IT" sz="2000" i="1" dirty="0" err="1"/>
              <a:t>El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Shaddai</a:t>
            </a:r>
            <a:r>
              <a:rPr lang="it-IT" altLang="it-IT" sz="2000" dirty="0"/>
              <a:t>. E’ un Dio cosmico che può dare ad Abramo la fertile terra di </a:t>
            </a:r>
            <a:r>
              <a:rPr lang="it-IT" altLang="it-IT" sz="2000" dirty="0" err="1"/>
              <a:t>Canaan</a:t>
            </a:r>
            <a:r>
              <a:rPr lang="it-IT" altLang="it-IT" sz="2000" dirty="0"/>
              <a:t>; è un Dio di giustizia e di rettitudine.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134" y="2384896"/>
            <a:ext cx="5829732" cy="327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69000">
              <a:srgbClr val="0033CC"/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esopotami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9469" y="188913"/>
            <a:ext cx="7993062" cy="6430962"/>
          </a:xfrm>
          <a:solidFill>
            <a:schemeClr val="tx1"/>
          </a:solidFill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5238751" y="2571750"/>
            <a:ext cx="1425575" cy="37623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b="1" dirty="0">
                <a:solidFill>
                  <a:srgbClr val="0033CC"/>
                </a:solidFill>
                <a:latin typeface="Arial" charset="0"/>
              </a:rPr>
              <a:t>Fiume Tigri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287714" y="4292600"/>
            <a:ext cx="17176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b="1" dirty="0">
                <a:solidFill>
                  <a:srgbClr val="0033CC"/>
                </a:solidFill>
                <a:latin typeface="Arial" charset="0"/>
              </a:rPr>
              <a:t>Fiume Eufrate</a:t>
            </a:r>
          </a:p>
        </p:txBody>
      </p:sp>
      <p:sp>
        <p:nvSpPr>
          <p:cNvPr id="585734" name="Oval 6"/>
          <p:cNvSpPr>
            <a:spLocks noChangeArrowheads="1"/>
          </p:cNvSpPr>
          <p:nvPr/>
        </p:nvSpPr>
        <p:spPr bwMode="auto">
          <a:xfrm flipH="1">
            <a:off x="6240463" y="4581526"/>
            <a:ext cx="360362" cy="360363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altLang="it-IT" sz="1400" b="1" dirty="0">
                <a:latin typeface="Arial" charset="0"/>
              </a:rPr>
              <a:t>Ur</a:t>
            </a:r>
          </a:p>
        </p:txBody>
      </p: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5381625" y="5072063"/>
            <a:ext cx="239395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/>
              <a:t>Ur dei Caldei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/>
              <a:t>dove è nato Abramo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85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  <p:bldP spid="34820" grpId="0" animBg="1"/>
      <p:bldP spid="585734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Rectangle 3"/>
          <p:cNvSpPr>
            <a:spLocks noChangeArrowheads="1"/>
          </p:cNvSpPr>
          <p:nvPr/>
        </p:nvSpPr>
        <p:spPr bwMode="auto">
          <a:xfrm>
            <a:off x="2424113" y="1196975"/>
            <a:ext cx="17192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Abramo</a:t>
            </a:r>
            <a:endParaRPr lang="it-IT" altLang="it-IT"/>
          </a:p>
        </p:txBody>
      </p:sp>
      <p:sp>
        <p:nvSpPr>
          <p:cNvPr id="382980" name="Rectangle 4"/>
          <p:cNvSpPr>
            <a:spLocks noChangeArrowheads="1"/>
          </p:cNvSpPr>
          <p:nvPr/>
        </p:nvSpPr>
        <p:spPr bwMode="auto">
          <a:xfrm>
            <a:off x="3863976" y="2852739"/>
            <a:ext cx="14462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b="1"/>
              <a:t>Isacco</a:t>
            </a:r>
          </a:p>
        </p:txBody>
      </p:sp>
      <p:sp>
        <p:nvSpPr>
          <p:cNvPr id="382981" name="Rectangle 5"/>
          <p:cNvSpPr>
            <a:spLocks noChangeArrowheads="1"/>
          </p:cNvSpPr>
          <p:nvPr/>
        </p:nvSpPr>
        <p:spPr bwMode="auto">
          <a:xfrm>
            <a:off x="6383339" y="2921000"/>
            <a:ext cx="21367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dirty="0"/>
              <a:t>+ Rebecca</a:t>
            </a:r>
          </a:p>
        </p:txBody>
      </p:sp>
      <p:sp>
        <p:nvSpPr>
          <p:cNvPr id="382982" name="Rectangle 6"/>
          <p:cNvSpPr>
            <a:spLocks noChangeArrowheads="1"/>
          </p:cNvSpPr>
          <p:nvPr/>
        </p:nvSpPr>
        <p:spPr bwMode="auto">
          <a:xfrm>
            <a:off x="2735263" y="4149725"/>
            <a:ext cx="41529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3400" b="1"/>
              <a:t>Giacobbe</a:t>
            </a:r>
            <a:r>
              <a:rPr lang="it-IT" altLang="it-IT" sz="3400" b="1">
                <a:solidFill>
                  <a:srgbClr val="003399"/>
                </a:solidFill>
              </a:rPr>
              <a:t> </a:t>
            </a:r>
            <a:r>
              <a:rPr lang="it-IT" altLang="it-IT" sz="2400">
                <a:solidFill>
                  <a:srgbClr val="003399"/>
                </a:solidFill>
              </a:rPr>
              <a:t>(detto Israele)</a:t>
            </a:r>
          </a:p>
        </p:txBody>
      </p:sp>
      <p:sp>
        <p:nvSpPr>
          <p:cNvPr id="382983" name="Line 7"/>
          <p:cNvSpPr>
            <a:spLocks noChangeShapeType="1"/>
          </p:cNvSpPr>
          <p:nvPr/>
        </p:nvSpPr>
        <p:spPr bwMode="auto">
          <a:xfrm>
            <a:off x="4800600" y="1916113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2984" name="Line 8"/>
          <p:cNvSpPr>
            <a:spLocks noChangeShapeType="1"/>
          </p:cNvSpPr>
          <p:nvPr/>
        </p:nvSpPr>
        <p:spPr bwMode="auto">
          <a:xfrm>
            <a:off x="5446714" y="3213100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2985" name="Line 9"/>
          <p:cNvSpPr>
            <a:spLocks noChangeShapeType="1"/>
          </p:cNvSpPr>
          <p:nvPr/>
        </p:nvSpPr>
        <p:spPr bwMode="auto">
          <a:xfrm flipH="1">
            <a:off x="5375275" y="3357564"/>
            <a:ext cx="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2988" name="Rectangle 12"/>
          <p:cNvSpPr>
            <a:spLocks noChangeArrowheads="1"/>
          </p:cNvSpPr>
          <p:nvPr/>
        </p:nvSpPr>
        <p:spPr bwMode="auto">
          <a:xfrm>
            <a:off x="5284788" y="1268413"/>
            <a:ext cx="61927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800" dirty="0"/>
              <a:t>+ </a:t>
            </a:r>
            <a:r>
              <a:rPr lang="it-IT" altLang="it-IT" sz="2800" dirty="0" smtClean="0"/>
              <a:t>Sara  </a:t>
            </a:r>
            <a:r>
              <a:rPr lang="it-IT" altLang="it-IT" sz="2200" dirty="0" smtClean="0"/>
              <a:t>(la </a:t>
            </a:r>
            <a:r>
              <a:rPr lang="it-IT" altLang="it-IT" sz="2200" dirty="0"/>
              <a:t>moglie </a:t>
            </a:r>
            <a:r>
              <a:rPr lang="it-IT" altLang="it-IT" sz="2200" dirty="0" smtClean="0"/>
              <a:t>legittima secondo </a:t>
            </a:r>
            <a:r>
              <a:rPr lang="it-IT" altLang="it-IT" sz="2200" dirty="0"/>
              <a:t>la </a:t>
            </a:r>
            <a:r>
              <a:rPr lang="it-IT" altLang="it-IT" sz="2200" dirty="0" smtClean="0"/>
              <a:t>Bibbia)</a:t>
            </a:r>
            <a:endParaRPr lang="it-IT" altLang="it-IT" sz="2200" dirty="0"/>
          </a:p>
        </p:txBody>
      </p:sp>
      <p:sp>
        <p:nvSpPr>
          <p:cNvPr id="382989" name="Line 13"/>
          <p:cNvSpPr>
            <a:spLocks noChangeShapeType="1"/>
          </p:cNvSpPr>
          <p:nvPr/>
        </p:nvSpPr>
        <p:spPr bwMode="auto">
          <a:xfrm>
            <a:off x="4511675" y="155733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2990" name="Rectangle 14"/>
          <p:cNvSpPr>
            <a:spLocks noChangeArrowheads="1"/>
          </p:cNvSpPr>
          <p:nvPr/>
        </p:nvSpPr>
        <p:spPr bwMode="auto">
          <a:xfrm>
            <a:off x="6743700" y="4149725"/>
            <a:ext cx="42114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dirty="0"/>
              <a:t> ed </a:t>
            </a:r>
            <a:r>
              <a:rPr lang="it-IT" altLang="it-IT" dirty="0" err="1" smtClean="0"/>
              <a:t>Esaù</a:t>
            </a:r>
            <a:r>
              <a:rPr lang="it-IT" altLang="it-IT" dirty="0" smtClean="0"/>
              <a:t> </a:t>
            </a:r>
            <a:r>
              <a:rPr lang="it-IT" altLang="it-IT" sz="2400" dirty="0" smtClean="0"/>
              <a:t>(fratello gemello)</a:t>
            </a:r>
            <a:endParaRPr lang="it-IT" altLang="it-IT" sz="2400" dirty="0"/>
          </a:p>
        </p:txBody>
      </p:sp>
      <p:sp>
        <p:nvSpPr>
          <p:cNvPr id="382991" name="Line 15"/>
          <p:cNvSpPr>
            <a:spLocks noChangeShapeType="1"/>
          </p:cNvSpPr>
          <p:nvPr/>
        </p:nvSpPr>
        <p:spPr bwMode="auto">
          <a:xfrm flipV="1">
            <a:off x="4224338" y="836614"/>
            <a:ext cx="1008062" cy="5048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2992" name="Rectangle 16"/>
          <p:cNvSpPr>
            <a:spLocks noChangeArrowheads="1"/>
          </p:cNvSpPr>
          <p:nvPr/>
        </p:nvSpPr>
        <p:spPr bwMode="auto">
          <a:xfrm>
            <a:off x="5390150" y="297087"/>
            <a:ext cx="6178458" cy="91717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000" dirty="0"/>
              <a:t>Dalla </a:t>
            </a:r>
            <a:r>
              <a:rPr lang="it-IT" altLang="it-IT" sz="2000" dirty="0" smtClean="0"/>
              <a:t>«schiava» </a:t>
            </a:r>
            <a:r>
              <a:rPr lang="it-IT" altLang="it-IT" sz="2000" dirty="0"/>
              <a:t>Agar </a:t>
            </a:r>
            <a:r>
              <a:rPr lang="it-IT" altLang="it-IT" sz="2000" dirty="0" smtClean="0"/>
              <a:t>ebbe il figlio </a:t>
            </a:r>
            <a:r>
              <a:rPr lang="it-IT" altLang="it-IT" sz="2000" b="1" dirty="0"/>
              <a:t>Ismaele </a:t>
            </a:r>
            <a:r>
              <a:rPr lang="it-IT" altLang="it-IT" sz="2000" dirty="0" smtClean="0"/>
              <a:t>dal </a:t>
            </a:r>
            <a:r>
              <a:rPr lang="it-IT" altLang="it-IT" sz="2000" dirty="0"/>
              <a:t>quale </a:t>
            </a:r>
            <a:endParaRPr lang="it-IT" altLang="it-IT" sz="2000" dirty="0" smtClean="0"/>
          </a:p>
          <a:p>
            <a:pPr eaLnBrk="1" hangingPunct="1">
              <a:buFontTx/>
              <a:buNone/>
            </a:pPr>
            <a:r>
              <a:rPr lang="it-IT" altLang="it-IT" sz="2000" dirty="0" smtClean="0"/>
              <a:t>derivano </a:t>
            </a:r>
            <a:r>
              <a:rPr lang="it-IT" altLang="it-IT" sz="2000" dirty="0"/>
              <a:t>gli </a:t>
            </a:r>
            <a:r>
              <a:rPr lang="it-IT" altLang="it-IT" sz="2000" dirty="0" smtClean="0"/>
              <a:t>ismaeliti </a:t>
            </a:r>
            <a:r>
              <a:rPr lang="it-IT" altLang="it-IT" sz="2800" dirty="0" smtClean="0"/>
              <a:t>(=</a:t>
            </a:r>
            <a:r>
              <a:rPr lang="it-IT" altLang="it-IT" sz="2800" b="1" dirty="0" smtClean="0"/>
              <a:t> islamici</a:t>
            </a:r>
            <a:r>
              <a:rPr lang="it-IT" altLang="it-IT" sz="2800" dirty="0" smtClean="0"/>
              <a:t>)   </a:t>
            </a:r>
            <a:r>
              <a:rPr lang="it-IT" altLang="it-IT" sz="2000" b="1" dirty="0" smtClean="0"/>
              <a:t>&gt;</a:t>
            </a:r>
            <a:r>
              <a:rPr lang="it-IT" altLang="it-IT" sz="2800" b="1" dirty="0"/>
              <a:t> </a:t>
            </a:r>
            <a:r>
              <a:rPr lang="it-IT" altLang="it-IT" sz="2000" b="1" dirty="0" smtClean="0"/>
              <a:t>Corano</a:t>
            </a:r>
            <a:endParaRPr lang="it-IT" altLang="it-IT" sz="2000" b="1" dirty="0"/>
          </a:p>
        </p:txBody>
      </p:sp>
      <p:sp>
        <p:nvSpPr>
          <p:cNvPr id="382993" name="Line 17"/>
          <p:cNvSpPr>
            <a:spLocks noChangeShapeType="1"/>
          </p:cNvSpPr>
          <p:nvPr/>
        </p:nvSpPr>
        <p:spPr bwMode="auto">
          <a:xfrm>
            <a:off x="4872038" y="4870450"/>
            <a:ext cx="0" cy="719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2994" name="Rectangle 18"/>
          <p:cNvSpPr>
            <a:spLocks noChangeArrowheads="1"/>
          </p:cNvSpPr>
          <p:nvPr/>
        </p:nvSpPr>
        <p:spPr bwMode="auto">
          <a:xfrm>
            <a:off x="3216276" y="5805488"/>
            <a:ext cx="32940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400" b="1"/>
              <a:t>12 figli</a:t>
            </a:r>
            <a:r>
              <a:rPr lang="it-IT" altLang="it-IT" sz="1800"/>
              <a:t> (le 12 tribù d’Israele)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2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382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82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500"/>
                                        <p:tgtEl>
                                          <p:spTgt spid="382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382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8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2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2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250"/>
                                        <p:tgtEl>
                                          <p:spTgt spid="38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82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29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2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2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250"/>
                                        <p:tgtEl>
                                          <p:spTgt spid="382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29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2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2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829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2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2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382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3829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3829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29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3829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79" grpId="0"/>
      <p:bldP spid="382980" grpId="0"/>
      <p:bldP spid="382980" grpId="1"/>
      <p:bldP spid="382981" grpId="0"/>
      <p:bldP spid="382982" grpId="0" animBg="1"/>
      <p:bldP spid="382982" grpId="1" animBg="1"/>
      <p:bldP spid="382988" grpId="0"/>
      <p:bldP spid="382990" grpId="0"/>
      <p:bldP spid="382990" grpId="1"/>
      <p:bldP spid="382992" grpId="0" animBg="1"/>
      <p:bldP spid="382992" grpId="1" animBg="1"/>
      <p:bldP spid="382994" grpId="0" animBg="1"/>
      <p:bldP spid="38299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3024188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sz="4000" b="1">
                <a:solidFill>
                  <a:srgbClr val="FF6600"/>
                </a:solidFill>
                <a:latin typeface="Comic Sans MS" panose="030F0702030302020204" pitchFamily="66" charset="0"/>
              </a:rPr>
              <a:t>ABRAMO</a:t>
            </a:r>
          </a:p>
        </p:txBody>
      </p:sp>
      <p:pic>
        <p:nvPicPr>
          <p:cNvPr id="409603" name="Picture 3" descr="App0003 Abra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81076"/>
            <a:ext cx="8748712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04" name="Line 4"/>
          <p:cNvSpPr>
            <a:spLocks noChangeShapeType="1"/>
          </p:cNvSpPr>
          <p:nvPr/>
        </p:nvSpPr>
        <p:spPr bwMode="auto">
          <a:xfrm>
            <a:off x="5951538" y="836613"/>
            <a:ext cx="1008062" cy="863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9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28215E-6 L 0.04722 0.05251 " pathEditMode="relative" ptsTypes="AA">
                                      <p:cBhvr>
                                        <p:cTn id="16" dur="2000" fill="hold"/>
                                        <p:tgtEl>
                                          <p:spTgt spid="409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22 0.0525 C -0.02396 0.05181 -0.09531 0.05227 -0.16649 0.05065 C -0.17205 0.05042 -0.18299 0.04695 -0.18299 0.04718 C -0.18993 0.04094 -0.19809 0.03955 -0.20625 0.03793 C -0.23125 0.03886 -0.24861 0.02938 -0.26649 0.04533 C -0.26736 0.04718 -0.26927 0.04857 -0.26927 0.05065 C -0.26927 0.05296 -0.26736 0.05435 -0.26649 0.0562 C -0.26389 0.06198 -0.26111 0.068 -0.25955 0.07447 C -0.25642 0.08765 -0.25503 0.09829 -0.25278 0.11286 C -0.25122 0.12327 -0.24774 0.13345 -0.24601 0.14385 C -0.24549 0.15056 -0.24549 0.15727 -0.24462 0.16374 C -0.2441 0.16883 -0.24271 0.17369 -0.24184 0.17854 C -0.24132 0.18086 -0.24045 0.18571 -0.24045 0.18594 C -0.24219 0.19265 -0.24566 0.19404 -0.24861 0.20028 C -0.25069 0.2174 -0.25382 0.23058 -0.25833 0.24607 C -0.26128 0.25579 -0.26215 0.26642 -0.26649 0.27521 C -0.2691 0.28909 -0.27691 0.31268 -0.28438 0.32262 C -0.28646 0.33002 -0.28785 0.33627 -0.29115 0.34274 C -0.2934 0.35477 -0.2908 0.34575 -0.2967 0.35546 C -0.30208 0.36448 -0.30556 0.37512 -0.31024 0.3846 C -0.31163 0.38345 -0.31267 0.3809 -0.31441 0.3809 C -0.31771 0.3809 -0.32361 0.3927 -0.32535 0.3957 C -0.32639 0.39732 -0.33194 0.40842 -0.33368 0.41212 C -0.3349 0.41467 -0.33733 0.41536 -0.33906 0.41744 C -0.34201 0.42091 -0.34497 0.42438 -0.34722 0.42854 C -0.35087 0.43571 -0.34861 0.43271 -0.35417 0.43756 C -0.35851 0.44658 -0.36441 0.45699 -0.37205 0.46138 C -0.37465 0.463 -0.37743 0.4637 -0.38021 0.46485 C -0.3816 0.46555 -0.38438 0.4667 -0.38438 0.46693 C -0.40434 0.46485 -0.39705 0.46485 -0.40625 0.46485 " pathEditMode="relative" rAng="0" ptsTypes="fffffffffffffffffffffffffffffA">
                                      <p:cBhvr>
                                        <p:cTn id="20" dur="2000" fill="hold"/>
                                        <p:tgtEl>
                                          <p:spTgt spid="409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74" y="19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09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App0003 Abramo 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"/>
          <a:stretch/>
        </p:blipFill>
        <p:spPr bwMode="auto">
          <a:xfrm>
            <a:off x="1919536" y="139700"/>
            <a:ext cx="8459787" cy="660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27" name="Line 3"/>
          <p:cNvSpPr>
            <a:spLocks noChangeShapeType="1"/>
          </p:cNvSpPr>
          <p:nvPr/>
        </p:nvSpPr>
        <p:spPr bwMode="auto">
          <a:xfrm>
            <a:off x="9696451" y="1268413"/>
            <a:ext cx="5048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628" name="Line 4"/>
          <p:cNvSpPr>
            <a:spLocks noChangeShapeType="1"/>
          </p:cNvSpPr>
          <p:nvPr/>
        </p:nvSpPr>
        <p:spPr bwMode="auto">
          <a:xfrm>
            <a:off x="2495551" y="1557338"/>
            <a:ext cx="20161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632" name="Line 8"/>
          <p:cNvSpPr>
            <a:spLocks noChangeShapeType="1"/>
          </p:cNvSpPr>
          <p:nvPr/>
        </p:nvSpPr>
        <p:spPr bwMode="auto">
          <a:xfrm flipH="1">
            <a:off x="2279651" y="6094414"/>
            <a:ext cx="1008063" cy="503237"/>
          </a:xfrm>
          <a:prstGeom prst="line">
            <a:avLst/>
          </a:prstGeom>
          <a:noFill/>
          <a:ln w="1143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633" name="Rectangle 9"/>
          <p:cNvSpPr>
            <a:spLocks noChangeArrowheads="1"/>
          </p:cNvSpPr>
          <p:nvPr/>
        </p:nvSpPr>
        <p:spPr bwMode="auto">
          <a:xfrm>
            <a:off x="8688389" y="1341438"/>
            <a:ext cx="2520179" cy="1181862"/>
          </a:xfrm>
          <a:prstGeom prst="rect">
            <a:avLst/>
          </a:prstGeom>
          <a:solidFill>
            <a:srgbClr val="FFFF99"/>
          </a:solidFill>
          <a:ln w="76200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2400" b="1" dirty="0"/>
              <a:t>UR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 smtClean="0"/>
              <a:t>Oggi Bagdad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/>
              <a:t>d</a:t>
            </a:r>
            <a:r>
              <a:rPr lang="it-IT" altLang="it-IT" sz="1800" dirty="0" smtClean="0"/>
              <a:t>ove </a:t>
            </a:r>
            <a:r>
              <a:rPr lang="it-IT" altLang="it-IT" sz="1800" dirty="0"/>
              <a:t>è nato </a:t>
            </a:r>
            <a:r>
              <a:rPr lang="it-IT" altLang="it-IT" sz="1800" b="1" dirty="0"/>
              <a:t>Abramo</a:t>
            </a:r>
          </a:p>
        </p:txBody>
      </p:sp>
      <p:sp>
        <p:nvSpPr>
          <p:cNvPr id="410634" name="Rectangle 10"/>
          <p:cNvSpPr>
            <a:spLocks noChangeArrowheads="1"/>
          </p:cNvSpPr>
          <p:nvPr/>
        </p:nvSpPr>
        <p:spPr bwMode="auto">
          <a:xfrm>
            <a:off x="281700" y="1648619"/>
            <a:ext cx="4734180" cy="1593850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 err="1"/>
              <a:t>Carran</a:t>
            </a:r>
            <a:r>
              <a:rPr lang="it-IT" altLang="it-IT" sz="2400" b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Primo trasferimento della famiglia di Abramo.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Dio ordina di lasciare la sua terra di </a:t>
            </a:r>
            <a:r>
              <a:rPr lang="it-IT" altLang="it-IT" sz="1800" dirty="0" err="1"/>
              <a:t>Carran</a:t>
            </a:r>
            <a:r>
              <a:rPr lang="it-IT" altLang="it-IT" sz="1800" dirty="0"/>
              <a:t> </a:t>
            </a:r>
            <a:endParaRPr lang="it-IT" altLang="it-IT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/>
              <a:t>e </a:t>
            </a:r>
            <a:r>
              <a:rPr lang="it-IT" altLang="it-IT" sz="1800" dirty="0"/>
              <a:t>di dirigersi nel paese che Lui gli avrebbe indicato: la fertile terra promessa di </a:t>
            </a:r>
            <a:r>
              <a:rPr lang="it-IT" altLang="it-IT" sz="1800" dirty="0" err="1"/>
              <a:t>Canaan</a:t>
            </a:r>
            <a:r>
              <a:rPr lang="it-IT" altLang="it-IT" sz="1800" dirty="0"/>
              <a:t> </a:t>
            </a:r>
          </a:p>
        </p:txBody>
      </p:sp>
      <p:sp>
        <p:nvSpPr>
          <p:cNvPr id="410639" name="Rectangle 15"/>
          <p:cNvSpPr>
            <a:spLocks noChangeArrowheads="1"/>
          </p:cNvSpPr>
          <p:nvPr/>
        </p:nvSpPr>
        <p:spPr bwMode="auto">
          <a:xfrm rot="17277953">
            <a:off x="2625726" y="3875088"/>
            <a:ext cx="3233737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7200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Canaan</a:t>
            </a:r>
            <a:endParaRPr lang="it-IT" altLang="it-IT" sz="72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0640" name="Line 16"/>
          <p:cNvSpPr>
            <a:spLocks noChangeShapeType="1"/>
          </p:cNvSpPr>
          <p:nvPr/>
        </p:nvSpPr>
        <p:spPr bwMode="auto">
          <a:xfrm flipH="1">
            <a:off x="4007768" y="4509120"/>
            <a:ext cx="863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641" name="Line 17"/>
          <p:cNvSpPr>
            <a:spLocks noChangeShapeType="1"/>
          </p:cNvSpPr>
          <p:nvPr/>
        </p:nvSpPr>
        <p:spPr bwMode="auto">
          <a:xfrm flipV="1">
            <a:off x="3178338" y="4725144"/>
            <a:ext cx="685487" cy="2624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642" name="Rectangle 18"/>
          <p:cNvSpPr>
            <a:spLocks noChangeArrowheads="1"/>
          </p:cNvSpPr>
          <p:nvPr/>
        </p:nvSpPr>
        <p:spPr bwMode="auto">
          <a:xfrm>
            <a:off x="5241487" y="2570141"/>
            <a:ext cx="4814953" cy="3231654"/>
          </a:xfrm>
          <a:prstGeom prst="rect">
            <a:avLst/>
          </a:prstGeom>
          <a:solidFill>
            <a:srgbClr val="FFFF99"/>
          </a:solidFill>
          <a:ln w="57150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 err="1"/>
              <a:t>Sichem</a:t>
            </a:r>
            <a:r>
              <a:rPr lang="it-IT" altLang="it-IT" sz="2400" b="1" dirty="0"/>
              <a:t> </a:t>
            </a:r>
            <a:r>
              <a:rPr lang="it-IT" altLang="it-IT" sz="1800" dirty="0"/>
              <a:t>e</a:t>
            </a:r>
            <a:r>
              <a:rPr lang="it-IT" altLang="it-IT" sz="2400" b="1" dirty="0"/>
              <a:t> Betel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Quando Abramo arrivò nel paese di </a:t>
            </a:r>
            <a:r>
              <a:rPr lang="it-IT" altLang="it-IT" sz="1800" dirty="0" err="1"/>
              <a:t>Canaan</a:t>
            </a:r>
            <a:r>
              <a:rPr lang="it-IT" altLang="it-IT" sz="1800" dirty="0"/>
              <a:t>, nei pressi del pozzo di </a:t>
            </a:r>
            <a:r>
              <a:rPr lang="it-IT" altLang="it-IT" sz="1800" b="1" dirty="0" err="1"/>
              <a:t>Sichem</a:t>
            </a:r>
            <a:r>
              <a:rPr lang="it-IT" altLang="it-IT" sz="1800" dirty="0"/>
              <a:t>, </a:t>
            </a:r>
            <a:endParaRPr lang="it-IT" altLang="it-IT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/>
              <a:t>Dio </a:t>
            </a:r>
            <a:r>
              <a:rPr lang="it-IT" altLang="it-IT" sz="1800" dirty="0"/>
              <a:t>gli apparve in un luogo chiamato </a:t>
            </a:r>
            <a:r>
              <a:rPr lang="it-IT" altLang="it-IT" sz="1800" b="1" dirty="0"/>
              <a:t>Betel </a:t>
            </a:r>
            <a:r>
              <a:rPr lang="it-IT" altLang="it-IT" sz="1800" dirty="0"/>
              <a:t>("</a:t>
            </a:r>
            <a:r>
              <a:rPr lang="it-IT" altLang="it-IT" sz="1800" i="1" dirty="0" err="1"/>
              <a:t>Bet</a:t>
            </a:r>
            <a:r>
              <a:rPr lang="it-IT" altLang="it-IT" sz="1800" i="1" dirty="0"/>
              <a:t> – El = Casa-di-Dio</a:t>
            </a:r>
            <a:r>
              <a:rPr lang="it-IT" altLang="it-IT" sz="1800" dirty="0"/>
              <a:t>") </a:t>
            </a:r>
            <a:endParaRPr lang="it-IT" altLang="it-IT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/>
              <a:t>e </a:t>
            </a:r>
            <a:r>
              <a:rPr lang="it-IT" altLang="it-IT" sz="1800" dirty="0"/>
              <a:t>gli fece la promessa che quella terra sarebbe appartenuta alla sua discendenza.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A Betel  Abram costruì un altare.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Poi piantò la tenda tra Betel e Ai e costruì un altro altare.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Infine, si diresse verso il deserto del </a:t>
            </a:r>
            <a:r>
              <a:rPr lang="it-IT" altLang="it-IT" sz="1800" dirty="0" err="1"/>
              <a:t>Negheb</a:t>
            </a:r>
            <a:r>
              <a:rPr lang="it-IT" altLang="it-IT" sz="1800" dirty="0"/>
              <a:t>.</a:t>
            </a:r>
          </a:p>
        </p:txBody>
      </p:sp>
      <p:sp>
        <p:nvSpPr>
          <p:cNvPr id="410645" name="Rectangle 21"/>
          <p:cNvSpPr>
            <a:spLocks noChangeArrowheads="1"/>
          </p:cNvSpPr>
          <p:nvPr/>
        </p:nvSpPr>
        <p:spPr bwMode="auto">
          <a:xfrm>
            <a:off x="179080" y="3873858"/>
            <a:ext cx="2923909" cy="2862322"/>
          </a:xfrm>
          <a:prstGeom prst="rect">
            <a:avLst/>
          </a:prstGeom>
          <a:solidFill>
            <a:srgbClr val="FFFF99"/>
          </a:solidFill>
          <a:ln w="57150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Per salvarsi dalla carestia, Abramo fuggì dal </a:t>
            </a:r>
            <a:r>
              <a:rPr lang="it-IT" altLang="it-IT" sz="1800" dirty="0" err="1"/>
              <a:t>Negheb</a:t>
            </a:r>
            <a:r>
              <a:rPr lang="it-IT" altLang="it-IT" sz="1800" dirty="0"/>
              <a:t> e andò in </a:t>
            </a:r>
            <a:r>
              <a:rPr lang="it-IT" altLang="it-IT" sz="1800" b="1" dirty="0"/>
              <a:t>Egitto</a:t>
            </a:r>
            <a:r>
              <a:rPr lang="it-IT" altLang="it-IT" sz="1800" dirty="0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In seguito ritornò nel </a:t>
            </a:r>
            <a:r>
              <a:rPr lang="it-IT" altLang="it-IT" sz="1800" dirty="0" err="1"/>
              <a:t>Negheb</a:t>
            </a:r>
            <a:r>
              <a:rPr lang="it-IT" altLang="it-IT" sz="1800" dirty="0"/>
              <a:t>, là nello stesso luogo dove prima Dio gli parlò…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ed ora riceve una nuova benedizione ai suoi discendenti.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10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" dur="2000"/>
                                        <p:tgtEl>
                                          <p:spTgt spid="410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410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410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2000"/>
                                        <p:tgtEl>
                                          <p:spTgt spid="410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500"/>
                                        <p:tgtEl>
                                          <p:spTgt spid="410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750"/>
                                        <p:tgtEl>
                                          <p:spTgt spid="410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0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250"/>
                                        <p:tgtEl>
                                          <p:spTgt spid="410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410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410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0" dur="2000"/>
                                        <p:tgtEl>
                                          <p:spTgt spid="410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250"/>
                                        <p:tgtEl>
                                          <p:spTgt spid="410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50786E-6 L -0.06302 0.03792 " pathEditMode="relative" ptsTypes="AA">
                                      <p:cBhvr>
                                        <p:cTn id="70" dur="2500" fill="hold"/>
                                        <p:tgtEl>
                                          <p:spTgt spid="4106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2000"/>
                                        <p:tgtEl>
                                          <p:spTgt spid="41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9" dur="2000"/>
                                        <p:tgtEl>
                                          <p:spTgt spid="410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27" grpId="0" animBg="1"/>
      <p:bldP spid="410628" grpId="0" animBg="1"/>
      <p:bldP spid="410633" grpId="0" animBg="1"/>
      <p:bldP spid="410633" grpId="1" animBg="1"/>
      <p:bldP spid="410634" grpId="0" animBg="1"/>
      <p:bldP spid="410634" grpId="1" animBg="1"/>
      <p:bldP spid="410639" grpId="0"/>
      <p:bldP spid="410639" grpId="1"/>
      <p:bldP spid="410642" grpId="0" animBg="1"/>
      <p:bldP spid="410642" grpId="1" animBg="1"/>
      <p:bldP spid="410645" grpId="0" animBg="1"/>
      <p:bldP spid="41064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App0003 Abramo 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"/>
          <a:stretch/>
        </p:blipFill>
        <p:spPr bwMode="auto">
          <a:xfrm>
            <a:off x="1919289" y="139700"/>
            <a:ext cx="8459787" cy="660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98" name="Rectangle 14"/>
          <p:cNvSpPr>
            <a:spLocks noChangeArrowheads="1"/>
          </p:cNvSpPr>
          <p:nvPr/>
        </p:nvSpPr>
        <p:spPr bwMode="auto">
          <a:xfrm>
            <a:off x="5238751" y="1924050"/>
            <a:ext cx="4792663" cy="2154238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Dopo il sacrificio risparmiato di Isacco  </a:t>
            </a:r>
            <a:r>
              <a:rPr lang="it-IT" altLang="it-IT" sz="1800" dirty="0"/>
              <a:t>si ricorda la località di</a:t>
            </a:r>
            <a:r>
              <a:rPr lang="it-IT" altLang="it-IT" sz="1800" b="1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 err="1"/>
              <a:t>Ebron</a:t>
            </a:r>
            <a:endParaRPr lang="it-IT" altLang="it-IT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d</a:t>
            </a:r>
            <a:r>
              <a:rPr lang="it-IT" altLang="it-IT" sz="1800" dirty="0" smtClean="0"/>
              <a:t>ove </a:t>
            </a:r>
            <a:r>
              <a:rPr lang="it-IT" altLang="it-IT" sz="1800" dirty="0"/>
              <a:t>vi è la serie di grotte sotterranee considerata il sepolcro sacro di Abramo, del figlio Isacco, e del discendente Giacobbe.</a:t>
            </a:r>
          </a:p>
        </p:txBody>
      </p:sp>
      <p:sp>
        <p:nvSpPr>
          <p:cNvPr id="579602" name="Line 18"/>
          <p:cNvSpPr>
            <a:spLocks noChangeShapeType="1"/>
          </p:cNvSpPr>
          <p:nvPr/>
        </p:nvSpPr>
        <p:spPr bwMode="auto">
          <a:xfrm flipH="1">
            <a:off x="4024314" y="3214688"/>
            <a:ext cx="1214437" cy="172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79604" name="Rectangle 20"/>
          <p:cNvSpPr>
            <a:spLocks noChangeArrowheads="1"/>
          </p:cNvSpPr>
          <p:nvPr/>
        </p:nvSpPr>
        <p:spPr bwMode="auto">
          <a:xfrm>
            <a:off x="5203866" y="4326423"/>
            <a:ext cx="6508758" cy="2123658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Sichem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citata come luogo di sepoltura del discendente di Abramo il patriarca Giuseppe.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È  il luogo ove il popolo d'Israele, terminato l’esodo rinnovò l’Alleanza con il suo Dio prima di entrare nella terra promessa.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Nei vangeli, Sichem è citata come luogo dell'incontro di Gesù con la samaritana.</a:t>
            </a:r>
          </a:p>
        </p:txBody>
      </p:sp>
      <p:sp>
        <p:nvSpPr>
          <p:cNvPr id="6" name="Rettangolo 5"/>
          <p:cNvSpPr/>
          <p:nvPr/>
        </p:nvSpPr>
        <p:spPr>
          <a:xfrm>
            <a:off x="4095751" y="4786314"/>
            <a:ext cx="785813" cy="357187"/>
          </a:xfrm>
          <a:prstGeom prst="rect">
            <a:avLst/>
          </a:prstGeom>
          <a:noFill/>
          <a:ln w="57150">
            <a:solidFill>
              <a:schemeClr val="tx2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024313" y="4214814"/>
            <a:ext cx="1071562" cy="3571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579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79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79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4" dur="2000"/>
                                        <p:tgtEl>
                                          <p:spTgt spid="579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9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579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" dur="2000"/>
                                        <p:tgtEl>
                                          <p:spTgt spid="579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8" grpId="0" animBg="1"/>
      <p:bldP spid="579598" grpId="1" animBg="1"/>
      <p:bldP spid="579604" grpId="0" animBg="1"/>
      <p:bldP spid="579604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RAVENNA mosaici 0006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r="1279"/>
          <a:stretch>
            <a:fillRect/>
          </a:stretch>
        </p:blipFill>
        <p:spPr bwMode="auto">
          <a:xfrm>
            <a:off x="2063751" y="1214439"/>
            <a:ext cx="7961313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2567993" y="142876"/>
            <a:ext cx="7056014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2800" b="1" dirty="0">
                <a:solidFill>
                  <a:schemeClr val="bg1"/>
                </a:solidFill>
              </a:rPr>
              <a:t>Ravenna: Basilica di San Vitale </a:t>
            </a:r>
            <a:r>
              <a:rPr lang="it-IT" altLang="it-IT" sz="2800" b="1" dirty="0" smtClean="0">
                <a:solidFill>
                  <a:schemeClr val="bg1"/>
                </a:solidFill>
              </a:rPr>
              <a:t>- VI </a:t>
            </a:r>
            <a:r>
              <a:rPr lang="it-IT" altLang="it-IT" sz="2800" b="1" dirty="0">
                <a:solidFill>
                  <a:schemeClr val="bg1"/>
                </a:solidFill>
              </a:rPr>
              <a:t>sec.  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2000" b="1" dirty="0">
                <a:solidFill>
                  <a:schemeClr val="bg1"/>
                </a:solidFill>
              </a:rPr>
              <a:t>il mosaico sul sacrificio </a:t>
            </a:r>
            <a:r>
              <a:rPr lang="it-IT" altLang="it-IT" sz="2000" b="1" dirty="0" smtClean="0">
                <a:solidFill>
                  <a:schemeClr val="bg1"/>
                </a:solidFill>
              </a:rPr>
              <a:t>mancato di </a:t>
            </a:r>
            <a:r>
              <a:rPr lang="it-IT" altLang="it-IT" sz="2000" b="1" dirty="0">
                <a:solidFill>
                  <a:schemeClr val="bg1"/>
                </a:solidFill>
              </a:rPr>
              <a:t>Isacco</a:t>
            </a:r>
          </a:p>
        </p:txBody>
      </p:sp>
      <p:sp>
        <p:nvSpPr>
          <p:cNvPr id="57352" name="Rectangle 10"/>
          <p:cNvSpPr>
            <a:spLocks noChangeArrowheads="1"/>
          </p:cNvSpPr>
          <p:nvPr/>
        </p:nvSpPr>
        <p:spPr bwMode="auto">
          <a:xfrm>
            <a:off x="1955800" y="6642100"/>
            <a:ext cx="82804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  <p:extLst>
      <p:ext uri="{BB962C8B-B14F-4D97-AF65-F5344CB8AC3E}">
        <p14:creationId xmlns:p14="http://schemas.microsoft.com/office/powerpoint/2010/main" val="415831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RAVENNA mosaici 0006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r="1279"/>
          <a:stretch>
            <a:fillRect/>
          </a:stretch>
        </p:blipFill>
        <p:spPr bwMode="auto">
          <a:xfrm>
            <a:off x="2063751" y="1214439"/>
            <a:ext cx="7961313" cy="5572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2567993" y="142876"/>
            <a:ext cx="7056014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2800" b="1" dirty="0">
                <a:solidFill>
                  <a:schemeClr val="bg1"/>
                </a:solidFill>
              </a:rPr>
              <a:t>Ravenna: Basilica di San Vitale </a:t>
            </a:r>
            <a:r>
              <a:rPr lang="it-IT" altLang="it-IT" sz="2800" b="1" dirty="0" smtClean="0">
                <a:solidFill>
                  <a:schemeClr val="bg1"/>
                </a:solidFill>
              </a:rPr>
              <a:t>- VI </a:t>
            </a:r>
            <a:r>
              <a:rPr lang="it-IT" altLang="it-IT" sz="2800" b="1" dirty="0">
                <a:solidFill>
                  <a:schemeClr val="bg1"/>
                </a:solidFill>
              </a:rPr>
              <a:t>sec.  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2000" b="1" dirty="0">
                <a:solidFill>
                  <a:schemeClr val="bg1"/>
                </a:solidFill>
              </a:rPr>
              <a:t>il mosaico sul sacrificio </a:t>
            </a:r>
            <a:r>
              <a:rPr lang="it-IT" altLang="it-IT" sz="2000" b="1" dirty="0" smtClean="0">
                <a:solidFill>
                  <a:schemeClr val="bg1"/>
                </a:solidFill>
              </a:rPr>
              <a:t>mancato di </a:t>
            </a:r>
            <a:r>
              <a:rPr lang="it-IT" altLang="it-IT" sz="2000" b="1" dirty="0">
                <a:solidFill>
                  <a:schemeClr val="bg1"/>
                </a:solidFill>
              </a:rPr>
              <a:t>Isacco</a:t>
            </a:r>
          </a:p>
        </p:txBody>
      </p:sp>
      <p:sp>
        <p:nvSpPr>
          <p:cNvPr id="57352" name="Rectangle 10"/>
          <p:cNvSpPr>
            <a:spLocks noChangeArrowheads="1"/>
          </p:cNvSpPr>
          <p:nvPr/>
        </p:nvSpPr>
        <p:spPr bwMode="auto">
          <a:xfrm>
            <a:off x="1955800" y="6642100"/>
            <a:ext cx="82804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" name="Rettangolo 1"/>
          <p:cNvSpPr/>
          <p:nvPr/>
        </p:nvSpPr>
        <p:spPr>
          <a:xfrm>
            <a:off x="749074" y="3267315"/>
            <a:ext cx="2286211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accent4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it-IT" altLang="it-IT" b="1" dirty="0"/>
              <a:t>Sara</a:t>
            </a:r>
            <a:r>
              <a:rPr lang="it-IT" altLang="it-IT" dirty="0"/>
              <a:t> sta all’ingresso </a:t>
            </a:r>
            <a:r>
              <a:rPr lang="it-IT" altLang="it-IT" dirty="0" smtClean="0"/>
              <a:t>della casa e osserva </a:t>
            </a:r>
            <a:endParaRPr lang="it-IT" altLang="it-IT" dirty="0"/>
          </a:p>
        </p:txBody>
      </p:sp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497841" y="1983619"/>
            <a:ext cx="5827314" cy="646331"/>
          </a:xfrm>
          <a:prstGeom prst="rect">
            <a:avLst/>
          </a:prstGeom>
          <a:solidFill>
            <a:srgbClr val="FFFFCC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 dirty="0"/>
              <a:t>Abramo</a:t>
            </a:r>
            <a:r>
              <a:rPr lang="it-IT" altLang="it-IT" sz="1800" dirty="0"/>
              <a:t> accoglie tre ospiti </a:t>
            </a:r>
            <a:r>
              <a:rPr lang="it-IT" altLang="it-IT" sz="1800" dirty="0" smtClean="0"/>
              <a:t>«angeli» (messaggeri) che </a:t>
            </a:r>
            <a:r>
              <a:rPr lang="it-IT" altLang="it-IT" sz="1800" dirty="0"/>
              <a:t>gli preannunciano la nascita di un figlio in età avanzata.</a:t>
            </a:r>
          </a:p>
        </p:txBody>
      </p:sp>
      <p:sp>
        <p:nvSpPr>
          <p:cNvPr id="11" name="Rettangolo 10"/>
          <p:cNvSpPr>
            <a:spLocks noChangeArrowheads="1"/>
          </p:cNvSpPr>
          <p:nvPr/>
        </p:nvSpPr>
        <p:spPr bwMode="auto">
          <a:xfrm>
            <a:off x="6540137" y="1353600"/>
            <a:ext cx="4956463" cy="646331"/>
          </a:xfrm>
          <a:prstGeom prst="rect">
            <a:avLst/>
          </a:prstGeom>
          <a:solidFill>
            <a:srgbClr val="FFFFCC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dirty="0"/>
              <a:t>Il sacrificio di </a:t>
            </a:r>
            <a:r>
              <a:rPr lang="it-IT" altLang="it-IT" sz="1800" b="1" dirty="0"/>
              <a:t>Isacco</a:t>
            </a:r>
            <a:r>
              <a:rPr lang="it-IT" altLang="it-IT" sz="1800" dirty="0"/>
              <a:t> fermato dalla mano di Dio per sostituirlo con un agnello</a:t>
            </a:r>
          </a:p>
        </p:txBody>
      </p:sp>
      <p:sp>
        <p:nvSpPr>
          <p:cNvPr id="4" name="Rettangolo 3"/>
          <p:cNvSpPr/>
          <p:nvPr/>
        </p:nvSpPr>
        <p:spPr>
          <a:xfrm>
            <a:off x="3180063" y="3088095"/>
            <a:ext cx="1259753" cy="204528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4431948" y="2759869"/>
            <a:ext cx="2905471" cy="23735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7337419" y="2759869"/>
            <a:ext cx="2430989" cy="23735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6456040" y="2123050"/>
            <a:ext cx="1544933" cy="6368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4000" fill="hold"/>
                                        <p:tgtEl>
                                          <p:spTgt spid="573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/>
      <p:bldP spid="2" grpId="0" animBg="1"/>
      <p:bldP spid="2" grpId="1" animBg="1"/>
      <p:bldP spid="3" grpId="0" animBg="1"/>
      <p:bldP spid="3" grpId="1" animBg="1"/>
      <p:bldP spid="11" grpId="0" animBg="1"/>
      <p:bldP spid="11" grpId="1" animBg="1"/>
      <p:bldP spid="4" grpId="0" animBg="1"/>
      <p:bldP spid="4" grpId="1" animBg="1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6" name="Picture 4" descr="DSC036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44464"/>
            <a:ext cx="5837238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6"/>
          <p:cNvSpPr>
            <a:spLocks noChangeArrowheads="1"/>
          </p:cNvSpPr>
          <p:nvPr/>
        </p:nvSpPr>
        <p:spPr bwMode="auto">
          <a:xfrm>
            <a:off x="7968208" y="6211889"/>
            <a:ext cx="172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tx2"/>
                </a:solidFill>
              </a:rPr>
              <a:t>Gn. 22.12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7000">
              <a:schemeClr val="accent1">
                <a:lumMod val="60000"/>
                <a:lumOff val="40000"/>
              </a:schemeClr>
            </a:gs>
            <a:gs pos="100000">
              <a:srgbClr val="000099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SC089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969" y1="66862" x2="93213" y2="86589"/>
                        <a14:foregroundMark x1="17236" y1="64063" x2="14111" y2="86263"/>
                        <a14:foregroundMark x1="30371" y1="85352" x2="36328" y2="99935"/>
                        <a14:foregroundMark x1="42920" y1="89063" x2="43408" y2="94010"/>
                        <a14:foregroundMark x1="42920" y1="94206" x2="86230" y2="96940"/>
                        <a14:backgroundMark x1="51758" y1="651" x2="51758" y2="651"/>
                        <a14:backgroundMark x1="1416" y1="42188" x2="10498" y2="75846"/>
                        <a14:backgroundMark x1="14209" y1="72005" x2="4199" y2="95443"/>
                        <a14:backgroundMark x1="56543" y1="98828" x2="83301" y2="99935"/>
                        <a14:backgroundMark x1="45508" y1="98958" x2="47803" y2="98958"/>
                        <a14:backgroundMark x1="55518" y1="98372" x2="56201" y2="98372"/>
                        <a14:backgroundMark x1="47705" y1="97917" x2="57031" y2="99154"/>
                        <a14:backgroundMark x1="41650" y1="97135" x2="45020" y2="97917"/>
                        <a14:backgroundMark x1="89697" y1="98698" x2="99609" y2="96810"/>
                        <a14:backgroundMark x1="11084" y1="96354" x2="14258" y2="99219"/>
                        <a14:backgroundMark x1="23779" y1="94531" x2="22559" y2="9876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135"/>
          <a:stretch/>
        </p:blipFill>
        <p:spPr bwMode="auto">
          <a:xfrm>
            <a:off x="4372037" y="379413"/>
            <a:ext cx="7848550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199456" y="1412776"/>
            <a:ext cx="3339376" cy="1748171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800" b="1" dirty="0"/>
              <a:t>Porta del </a:t>
            </a:r>
            <a:r>
              <a:rPr lang="it-IT" altLang="it-IT" sz="2800" b="1" dirty="0" smtClean="0"/>
              <a:t>Paradiso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800" b="1" dirty="0" smtClean="0"/>
              <a:t>«Porta d’Oro»</a:t>
            </a:r>
            <a:endParaRPr lang="it-IT" altLang="it-IT" sz="2800" b="1" dirty="0"/>
          </a:p>
          <a:p>
            <a:pPr eaLnBrk="1" hangingPunct="1">
              <a:lnSpc>
                <a:spcPct val="150000"/>
              </a:lnSpc>
              <a:spcBef>
                <a:spcPct val="30000"/>
              </a:spcBef>
              <a:buFontTx/>
              <a:buNone/>
            </a:pPr>
            <a:r>
              <a:rPr lang="it-IT" altLang="it-IT" sz="2400" dirty="0" smtClean="0"/>
              <a:t>del </a:t>
            </a:r>
            <a:r>
              <a:rPr lang="it-IT" altLang="it-IT" sz="2400" dirty="0" err="1" smtClean="0"/>
              <a:t>Ghiberti</a:t>
            </a:r>
            <a:r>
              <a:rPr lang="it-IT" altLang="it-IT" sz="2400" dirty="0" smtClean="0"/>
              <a:t> </a:t>
            </a:r>
            <a:r>
              <a:rPr lang="it-IT" altLang="it-IT" sz="2400" dirty="0"/>
              <a:t>1425 - 47</a:t>
            </a:r>
          </a:p>
        </p:txBody>
      </p:sp>
      <p:sp>
        <p:nvSpPr>
          <p:cNvPr id="4" name="Rettangolo 3"/>
          <p:cNvSpPr/>
          <p:nvPr/>
        </p:nvSpPr>
        <p:spPr>
          <a:xfrm>
            <a:off x="6096000" y="4509120"/>
            <a:ext cx="1296144" cy="18722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2000">
              <a:schemeClr val="accent1">
                <a:lumMod val="60000"/>
                <a:lumOff val="40000"/>
              </a:schemeClr>
            </a:gs>
            <a:gs pos="93000">
              <a:srgbClr val="0033CC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00" y="873000"/>
            <a:ext cx="9073800" cy="5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4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5000">
              <a:schemeClr val="accent1">
                <a:lumMod val="60000"/>
                <a:lumOff val="40000"/>
              </a:schemeClr>
            </a:gs>
            <a:gs pos="100000">
              <a:srgbClr val="0033CC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00" y="621000"/>
            <a:ext cx="9984000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1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196752"/>
            <a:ext cx="2100528" cy="316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548680"/>
            <a:ext cx="5357880" cy="59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3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w DSC0920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15889"/>
            <a:ext cx="7064375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1027" name="Rectangle 3"/>
          <p:cNvSpPr>
            <a:spLocks noChangeArrowheads="1"/>
          </p:cNvSpPr>
          <p:nvPr/>
        </p:nvSpPr>
        <p:spPr bwMode="auto">
          <a:xfrm>
            <a:off x="6456364" y="3789364"/>
            <a:ext cx="3527425" cy="29845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41028" name="Rectangle 4"/>
          <p:cNvSpPr>
            <a:spLocks noChangeArrowheads="1"/>
          </p:cNvSpPr>
          <p:nvPr/>
        </p:nvSpPr>
        <p:spPr bwMode="auto">
          <a:xfrm>
            <a:off x="2792415" y="2492376"/>
            <a:ext cx="3663950" cy="42814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41029" name="Rectangle 5"/>
          <p:cNvSpPr>
            <a:spLocks noChangeArrowheads="1"/>
          </p:cNvSpPr>
          <p:nvPr/>
        </p:nvSpPr>
        <p:spPr bwMode="auto">
          <a:xfrm>
            <a:off x="6456363" y="188640"/>
            <a:ext cx="3527426" cy="360072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bg1"/>
              </a:solidFill>
            </a:endParaRPr>
          </a:p>
        </p:txBody>
      </p:sp>
      <p:sp>
        <p:nvSpPr>
          <p:cNvPr id="641030" name="Rectangle 6"/>
          <p:cNvSpPr>
            <a:spLocks noChangeArrowheads="1"/>
          </p:cNvSpPr>
          <p:nvPr/>
        </p:nvSpPr>
        <p:spPr bwMode="auto">
          <a:xfrm>
            <a:off x="10126418" y="4633120"/>
            <a:ext cx="1800200" cy="116955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/>
              <a:t>Abramo si disseta </a:t>
            </a:r>
            <a:endParaRPr lang="it-IT" altLang="it-IT" sz="1400" dirty="0" smtClean="0"/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 smtClean="0"/>
              <a:t>al </a:t>
            </a:r>
            <a:r>
              <a:rPr lang="it-IT" altLang="it-IT" sz="1400" dirty="0"/>
              <a:t>pozzo </a:t>
            </a:r>
            <a:endParaRPr lang="it-IT" altLang="it-IT" sz="1400" dirty="0" smtClean="0"/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 smtClean="0"/>
              <a:t>e </a:t>
            </a:r>
            <a:r>
              <a:rPr lang="it-IT" altLang="it-IT" sz="1400" dirty="0"/>
              <a:t>riceve l’ordine </a:t>
            </a:r>
            <a:endParaRPr lang="it-IT" altLang="it-IT" sz="1400" dirty="0" smtClean="0"/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 smtClean="0"/>
              <a:t>di </a:t>
            </a:r>
            <a:r>
              <a:rPr lang="it-IT" altLang="it-IT" sz="1400" dirty="0"/>
              <a:t>sacrificare </a:t>
            </a:r>
            <a:endParaRPr lang="it-IT" altLang="it-IT" sz="1400" dirty="0" smtClean="0"/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 smtClean="0"/>
              <a:t>il </a:t>
            </a:r>
            <a:r>
              <a:rPr lang="it-IT" altLang="it-IT" sz="1400" dirty="0"/>
              <a:t>figlio Isacco. </a:t>
            </a:r>
          </a:p>
        </p:txBody>
      </p:sp>
      <p:sp>
        <p:nvSpPr>
          <p:cNvPr id="641031" name="Rectangle 7"/>
          <p:cNvSpPr>
            <a:spLocks noChangeArrowheads="1"/>
          </p:cNvSpPr>
          <p:nvPr/>
        </p:nvSpPr>
        <p:spPr bwMode="auto">
          <a:xfrm>
            <a:off x="10056440" y="461051"/>
            <a:ext cx="1940156" cy="20313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La mano di Dio ferma Abramo e risparmia il sacrificio di </a:t>
            </a:r>
            <a:r>
              <a:rPr lang="it-IT" altLang="it-IT" sz="1400" dirty="0" smtClean="0"/>
              <a:t>Isacco.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smtClean="0"/>
              <a:t>Si </a:t>
            </a:r>
            <a:r>
              <a:rPr lang="it-IT" altLang="it-IT" sz="1400" dirty="0"/>
              <a:t>noti come le rocce sembrano lame taglienti per rappresentare la drammaticità del momento. </a:t>
            </a:r>
          </a:p>
        </p:txBody>
      </p:sp>
      <p:sp>
        <p:nvSpPr>
          <p:cNvPr id="641032" name="Rectangle 8"/>
          <p:cNvSpPr>
            <a:spLocks noChangeArrowheads="1"/>
          </p:cNvSpPr>
          <p:nvPr/>
        </p:nvSpPr>
        <p:spPr bwMode="auto">
          <a:xfrm>
            <a:off x="282803" y="3501008"/>
            <a:ext cx="2366983" cy="138499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/>
              <a:t>Sara sta all’ingresso della tenda mentre Abramo accoglie tre ospiti </a:t>
            </a:r>
            <a:r>
              <a:rPr lang="it-IT" altLang="it-IT" sz="1400" dirty="0" smtClean="0"/>
              <a:t>«angeli» </a:t>
            </a:r>
            <a:r>
              <a:rPr lang="it-IT" altLang="it-IT" sz="1400" dirty="0"/>
              <a:t>che gli preannunciano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 smtClean="0"/>
              <a:t>la </a:t>
            </a:r>
            <a:r>
              <a:rPr lang="it-IT" altLang="it-IT" sz="1400" dirty="0"/>
              <a:t>nascita di un figlio in età avanzata.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64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64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1000"/>
                                        <p:tgtEl>
                                          <p:spTgt spid="64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4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250"/>
                                        <p:tgtEl>
                                          <p:spTgt spid="64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64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64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250"/>
                                        <p:tgtEl>
                                          <p:spTgt spid="64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64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1000"/>
                                        <p:tgtEl>
                                          <p:spTgt spid="64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4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027" grpId="0" animBg="1"/>
      <p:bldP spid="641027" grpId="1" animBg="1"/>
      <p:bldP spid="641028" grpId="0" animBg="1"/>
      <p:bldP spid="641028" grpId="1" animBg="1"/>
      <p:bldP spid="641029" grpId="0" animBg="1"/>
      <p:bldP spid="641029" grpId="1" animBg="1"/>
      <p:bldP spid="641030" grpId="0" animBg="1"/>
      <p:bldP spid="641030" grpId="1" animBg="1"/>
      <p:bldP spid="641031" grpId="0" animBg="1"/>
      <p:bldP spid="641032" grpId="0" animBg="1"/>
      <p:bldP spid="64103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FFFFCC"/>
            </a:gs>
            <a:gs pos="29000">
              <a:schemeClr val="accent1">
                <a:lumMod val="60000"/>
                <a:lumOff val="40000"/>
              </a:schemeClr>
            </a:gs>
            <a:gs pos="100000">
              <a:schemeClr val="tx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Abramo sacrifica Isacco - Caravagg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819" y="404814"/>
            <a:ext cx="6964363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3601244" y="6021389"/>
            <a:ext cx="4989513" cy="37623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b="1" dirty="0"/>
              <a:t>Caravaggio</a:t>
            </a:r>
            <a:r>
              <a:rPr lang="it-IT" altLang="it-IT" sz="1800" dirty="0"/>
              <a:t>:  Abramo e il sacrificio di Isacco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392144" y="1412777"/>
            <a:ext cx="4032448" cy="280831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000" b="1" dirty="0"/>
              <a:t>     </a:t>
            </a:r>
            <a:r>
              <a:rPr lang="it-IT" altLang="it-IT" b="1" dirty="0" smtClean="0">
                <a:solidFill>
                  <a:schemeClr val="bg1"/>
                </a:solidFill>
              </a:rPr>
              <a:t>Andrea Mantegna</a:t>
            </a:r>
            <a:r>
              <a:rPr lang="it-IT" altLang="it-IT" dirty="0" smtClean="0">
                <a:solidFill>
                  <a:schemeClr val="bg1"/>
                </a:solidFill>
              </a:rPr>
              <a:t/>
            </a:r>
            <a:br>
              <a:rPr lang="it-IT" altLang="it-IT" dirty="0" smtClean="0">
                <a:solidFill>
                  <a:schemeClr val="bg1"/>
                </a:solidFill>
              </a:rPr>
            </a:br>
            <a:endParaRPr lang="it-IT" altLang="it-IT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000" b="1" dirty="0" smtClean="0">
                <a:solidFill>
                  <a:schemeClr val="bg1"/>
                </a:solidFill>
              </a:rPr>
              <a:t>Sacrificio </a:t>
            </a:r>
            <a:r>
              <a:rPr lang="it-IT" altLang="it-IT" sz="2000" b="1" dirty="0">
                <a:solidFill>
                  <a:schemeClr val="bg1"/>
                </a:solidFill>
              </a:rPr>
              <a:t>risparmiato di Isacco</a:t>
            </a:r>
            <a:r>
              <a:rPr lang="it-IT" altLang="it-IT" sz="2000" dirty="0">
                <a:solidFill>
                  <a:schemeClr val="bg1"/>
                </a:solidFill>
              </a:rPr>
              <a:t/>
            </a:r>
            <a:br>
              <a:rPr lang="it-IT" altLang="it-IT" sz="2000" dirty="0">
                <a:solidFill>
                  <a:schemeClr val="bg1"/>
                </a:solidFill>
              </a:rPr>
            </a:br>
            <a:endParaRPr lang="it-IT" altLang="it-IT" sz="20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000" dirty="0" smtClean="0">
                <a:solidFill>
                  <a:schemeClr val="bg1"/>
                </a:solidFill>
              </a:rPr>
              <a:t>Tempera </a:t>
            </a:r>
            <a:r>
              <a:rPr lang="it-IT" altLang="it-IT" sz="2000" dirty="0">
                <a:solidFill>
                  <a:schemeClr val="bg1"/>
                </a:solidFill>
              </a:rPr>
              <a:t>a colla su tela, cm 48,5 x 36</a:t>
            </a:r>
            <a:br>
              <a:rPr lang="it-IT" altLang="it-IT" sz="2000" dirty="0">
                <a:solidFill>
                  <a:schemeClr val="bg1"/>
                </a:solidFill>
              </a:rPr>
            </a:br>
            <a:endParaRPr lang="it-IT" altLang="it-IT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000" i="1" dirty="0" smtClean="0">
                <a:solidFill>
                  <a:schemeClr val="bg1"/>
                </a:solidFill>
              </a:rPr>
              <a:t>Vienna</a:t>
            </a:r>
            <a:r>
              <a:rPr lang="it-IT" altLang="it-IT" sz="2000" i="1" dirty="0">
                <a:solidFill>
                  <a:schemeClr val="bg1"/>
                </a:solidFill>
              </a:rPr>
              <a:t>, </a:t>
            </a:r>
            <a:r>
              <a:rPr lang="it-IT" altLang="it-IT" sz="2000" i="1" dirty="0" err="1">
                <a:solidFill>
                  <a:schemeClr val="bg1"/>
                </a:solidFill>
              </a:rPr>
              <a:t>Kunsthistorisches</a:t>
            </a:r>
            <a:r>
              <a:rPr lang="it-IT" altLang="it-IT" sz="2000" i="1" dirty="0">
                <a:solidFill>
                  <a:schemeClr val="bg1"/>
                </a:solidFill>
              </a:rPr>
              <a:t> </a:t>
            </a:r>
            <a:r>
              <a:rPr lang="it-IT" altLang="it-IT" sz="2000" i="1" dirty="0" err="1">
                <a:solidFill>
                  <a:schemeClr val="bg1"/>
                </a:solidFill>
              </a:rPr>
              <a:t>Museum</a:t>
            </a:r>
            <a:r>
              <a:rPr lang="it-IT" altLang="it-IT" sz="2000" dirty="0">
                <a:solidFill>
                  <a:schemeClr val="bg1"/>
                </a:solidFill>
              </a:rPr>
              <a:t/>
            </a:r>
            <a:br>
              <a:rPr lang="it-IT" altLang="it-IT" sz="2000" dirty="0">
                <a:solidFill>
                  <a:schemeClr val="bg1"/>
                </a:solidFill>
              </a:rPr>
            </a:br>
            <a:endParaRPr lang="it-IT" altLang="it-IT" sz="2000" dirty="0">
              <a:solidFill>
                <a:schemeClr val="bg1"/>
              </a:solidFill>
            </a:endParaRPr>
          </a:p>
        </p:txBody>
      </p:sp>
      <p:pic>
        <p:nvPicPr>
          <p:cNvPr id="65539" name="Picture 5" descr="Sacrificio di_Isacco.jpg_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88914"/>
            <a:ext cx="4810125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ttangolo 1"/>
          <p:cNvSpPr>
            <a:spLocks noChangeArrowheads="1"/>
          </p:cNvSpPr>
          <p:nvPr/>
        </p:nvSpPr>
        <p:spPr bwMode="auto">
          <a:xfrm>
            <a:off x="2532064" y="620714"/>
            <a:ext cx="712787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5400" b="1" dirty="0">
                <a:cs typeface="Arial" panose="020B0604020202020204" pitchFamily="34" charset="0"/>
              </a:rPr>
              <a:t>ATTENZIONE</a:t>
            </a:r>
          </a:p>
          <a:p>
            <a:pPr algn="ctr" eaLnBrk="1" hangingPunct="1">
              <a:lnSpc>
                <a:spcPct val="200000"/>
              </a:lnSpc>
              <a:spcBef>
                <a:spcPct val="30000"/>
              </a:spcBef>
              <a:buFontTx/>
              <a:buNone/>
            </a:pPr>
            <a:r>
              <a:rPr lang="it-IT" altLang="it-IT" sz="3600" dirty="0">
                <a:cs typeface="Arial" panose="020B0604020202020204" pitchFamily="34" charset="0"/>
              </a:rPr>
              <a:t>ABRAMO, sacrifica un </a:t>
            </a:r>
            <a:r>
              <a:rPr lang="it-IT" altLang="it-IT" b="1" dirty="0" smtClean="0">
                <a:cs typeface="Arial" panose="020B0604020202020204" pitchFamily="34" charset="0"/>
              </a:rPr>
              <a:t>agnello</a:t>
            </a:r>
            <a:r>
              <a:rPr lang="it-IT" altLang="it-IT" sz="3600" dirty="0" smtClean="0">
                <a:cs typeface="Arial" panose="020B0604020202020204" pitchFamily="34" charset="0"/>
              </a:rPr>
              <a:t>, </a:t>
            </a:r>
            <a:endParaRPr lang="it-IT" altLang="it-IT" sz="36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200000"/>
              </a:lnSpc>
              <a:spcBef>
                <a:spcPct val="30000"/>
              </a:spcBef>
              <a:buFontTx/>
              <a:buNone/>
            </a:pPr>
            <a:r>
              <a:rPr lang="it-IT" altLang="it-IT" sz="3600" dirty="0">
                <a:cs typeface="Arial" panose="020B0604020202020204" pitchFamily="34" charset="0"/>
              </a:rPr>
              <a:t>al posto di Isacco</a:t>
            </a:r>
            <a:endParaRPr lang="it-IT" altLang="it-IT" sz="3600" b="1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Monreale sacrificio Isac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823914"/>
            <a:ext cx="8277225" cy="603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5"/>
          <p:cNvSpPr>
            <a:spLocks noChangeArrowheads="1"/>
          </p:cNvSpPr>
          <p:nvPr/>
        </p:nvSpPr>
        <p:spPr bwMode="auto">
          <a:xfrm>
            <a:off x="2155825" y="333375"/>
            <a:ext cx="788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</a:rPr>
              <a:t>Palermo, duomo di Monreale: sacrificio risparmiato di Isacco (sec. XII)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3372" y="593794"/>
            <a:ext cx="11305256" cy="5670413"/>
          </a:xfrm>
          <a:solidFill>
            <a:srgbClr val="FFFFCC"/>
          </a:solidFill>
        </p:spPr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Come premio Dio promise che con i discendenti di Abramo avrebbero formato una grande nazione e posseduto tutta la fertile terra di </a:t>
            </a:r>
            <a:r>
              <a:rPr lang="it-IT" alt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Canaan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In Abramo, «Padre nella fede», si uniscono tutti gli uomini appartenenti alle tre grandi religioni monoteistiche: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   gli </a:t>
            </a:r>
            <a:r>
              <a:rPr lang="it-IT" altLang="it-IT" sz="5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ebrei</a:t>
            </a:r>
            <a:r>
              <a:rPr lang="it-IT" altLang="it-IT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   i </a:t>
            </a:r>
            <a:r>
              <a:rPr lang="it-IT" altLang="it-IT" sz="5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cristiani</a:t>
            </a:r>
            <a:r>
              <a:rPr lang="it-IT" altLang="it-IT" sz="5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   e i </a:t>
            </a:r>
            <a:r>
              <a:rPr lang="it-IT" altLang="it-IT" sz="5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musulmani</a:t>
            </a:r>
            <a:r>
              <a:rPr lang="it-IT" altLang="it-IT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it-IT" alt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000">
              <a:schemeClr val="accent1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71864" y="1659285"/>
            <a:ext cx="6840760" cy="353943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sz="2200" dirty="0"/>
              <a:t>Nel testo sacro </a:t>
            </a:r>
            <a:r>
              <a:rPr lang="it-IT" sz="2200" dirty="0" smtClean="0"/>
              <a:t>dei </a:t>
            </a:r>
            <a:r>
              <a:rPr lang="it-IT" sz="2200" dirty="0"/>
              <a:t>musulmani, </a:t>
            </a:r>
            <a:endParaRPr lang="it-IT" sz="2200" dirty="0" smtClean="0"/>
          </a:p>
          <a:p>
            <a:pPr algn="ctr">
              <a:lnSpc>
                <a:spcPct val="200000"/>
              </a:lnSpc>
            </a:pPr>
            <a:r>
              <a:rPr lang="it-IT" sz="2200" b="1" dirty="0" smtClean="0"/>
              <a:t>il CORANO</a:t>
            </a:r>
            <a:r>
              <a:rPr lang="it-IT" sz="2200" dirty="0" smtClean="0"/>
              <a:t>, </a:t>
            </a:r>
          </a:p>
          <a:p>
            <a:pPr algn="ctr">
              <a:lnSpc>
                <a:spcPct val="200000"/>
              </a:lnSpc>
            </a:pPr>
            <a:r>
              <a:rPr lang="it-IT" sz="2200" dirty="0" smtClean="0"/>
              <a:t>si narrano le storie di Abramo con la «schiava» Agar </a:t>
            </a:r>
          </a:p>
          <a:p>
            <a:pPr algn="ctr">
              <a:lnSpc>
                <a:spcPct val="200000"/>
              </a:lnSpc>
            </a:pPr>
            <a:r>
              <a:rPr lang="it-IT" sz="2200" dirty="0" smtClean="0"/>
              <a:t>e il figlio </a:t>
            </a:r>
            <a:r>
              <a:rPr lang="it-IT" sz="2200" b="1" dirty="0" smtClean="0"/>
              <a:t>Ismael</a:t>
            </a:r>
            <a:r>
              <a:rPr lang="it-IT" sz="2200" dirty="0" smtClean="0"/>
              <a:t> avvenute nella città della Mecca</a:t>
            </a:r>
            <a:endParaRPr lang="it-IT" sz="2200" dirty="0"/>
          </a:p>
          <a:p>
            <a:pPr algn="ctr">
              <a:lnSpc>
                <a:spcPct val="200000"/>
              </a:lnSpc>
            </a:pPr>
            <a:endParaRPr lang="it-IT" sz="2400" dirty="0" smtClean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89000"/>
            <a:ext cx="4320000" cy="6480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583832" y="6286118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Mecca: la </a:t>
            </a:r>
            <a:r>
              <a:rPr lang="it-IT" dirty="0" err="1">
                <a:solidFill>
                  <a:schemeClr val="bg1"/>
                </a:solidFill>
              </a:rPr>
              <a:t>Kaba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8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1">
                <a:lumMod val="5000"/>
                <a:lumOff val="95000"/>
              </a:schemeClr>
            </a:gs>
            <a:gs pos="36000">
              <a:schemeClr val="accent1">
                <a:lumMod val="60000"/>
                <a:lumOff val="40000"/>
              </a:schemeClr>
            </a:gs>
            <a:gs pos="83000">
              <a:srgbClr val="000099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i Pianta del Battistero 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" t="4682" r="4616" b="3120"/>
          <a:stretch/>
        </p:blipFill>
        <p:spPr bwMode="auto">
          <a:xfrm>
            <a:off x="3847524" y="1818929"/>
            <a:ext cx="4496952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966242" y="404664"/>
            <a:ext cx="625951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400" b="1"/>
              <a:t>Pianta ottagonale del Battistero di Firenze</a:t>
            </a:r>
          </a:p>
        </p:txBody>
      </p:sp>
      <p:sp>
        <p:nvSpPr>
          <p:cNvPr id="637956" name="Rectangle 4"/>
          <p:cNvSpPr>
            <a:spLocks noChangeArrowheads="1"/>
          </p:cNvSpPr>
          <p:nvPr/>
        </p:nvSpPr>
        <p:spPr bwMode="auto">
          <a:xfrm>
            <a:off x="4938008" y="5753088"/>
            <a:ext cx="2533650" cy="587853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1400" b="1" dirty="0"/>
              <a:t>Porta di Andrea </a:t>
            </a:r>
            <a:endParaRPr lang="it-IT" altLang="it-IT" sz="1400" b="1" dirty="0" smtClean="0"/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1400" dirty="0" smtClean="0"/>
              <a:t>Pisano </a:t>
            </a:r>
            <a:r>
              <a:rPr lang="it-IT" altLang="it-IT" sz="1400" dirty="0"/>
              <a:t>1330 - 36</a:t>
            </a:r>
          </a:p>
        </p:txBody>
      </p:sp>
      <p:sp>
        <p:nvSpPr>
          <p:cNvPr id="637957" name="Rectangle 5"/>
          <p:cNvSpPr>
            <a:spLocks noChangeArrowheads="1"/>
          </p:cNvSpPr>
          <p:nvPr/>
        </p:nvSpPr>
        <p:spPr bwMode="auto">
          <a:xfrm>
            <a:off x="8125616" y="3645024"/>
            <a:ext cx="2200275" cy="733425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b="1" dirty="0"/>
              <a:t>Porta del Paradiso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 err="1"/>
              <a:t>Ghiberti</a:t>
            </a:r>
            <a:r>
              <a:rPr lang="it-IT" altLang="it-IT" sz="1800" dirty="0"/>
              <a:t> 1425 - 47</a:t>
            </a:r>
          </a:p>
        </p:txBody>
      </p:sp>
      <p:sp>
        <p:nvSpPr>
          <p:cNvPr id="637958" name="Rectangle 6"/>
          <p:cNvSpPr>
            <a:spLocks noChangeArrowheads="1"/>
          </p:cNvSpPr>
          <p:nvPr/>
        </p:nvSpPr>
        <p:spPr bwMode="auto">
          <a:xfrm>
            <a:off x="5375920" y="1442452"/>
            <a:ext cx="1657826" cy="587853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400" b="1" dirty="0"/>
              <a:t>Porta della Croce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400" dirty="0" err="1"/>
              <a:t>Ghiberti</a:t>
            </a:r>
            <a:r>
              <a:rPr lang="it-IT" altLang="it-IT" sz="1400" dirty="0"/>
              <a:t> 1403 - 24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79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7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7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79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7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7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37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6379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7956" grpId="0" animBg="1"/>
      <p:bldP spid="637957" grpId="0" animBg="1"/>
      <p:bldP spid="637957" grpId="1" animBg="1"/>
      <p:bldP spid="63795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App0003 Abramo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260351"/>
            <a:ext cx="7777162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01" name="Rectangle 5"/>
          <p:cNvSpPr>
            <a:spLocks noChangeArrowheads="1"/>
          </p:cNvSpPr>
          <p:nvPr/>
        </p:nvSpPr>
        <p:spPr bwMode="auto">
          <a:xfrm rot="17498965">
            <a:off x="3438526" y="4314826"/>
            <a:ext cx="2428875" cy="641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altLang="it-IT" sz="3600" b="1" spc="300" dirty="0">
                <a:solidFill>
                  <a:srgbClr val="008000"/>
                </a:solidFill>
                <a:latin typeface="Arial" charset="0"/>
              </a:rPr>
              <a:t>CANAAN</a:t>
            </a:r>
          </a:p>
        </p:txBody>
      </p:sp>
      <p:sp>
        <p:nvSpPr>
          <p:cNvPr id="71684" name="Rectangle 7"/>
          <p:cNvSpPr>
            <a:spLocks noChangeArrowheads="1"/>
          </p:cNvSpPr>
          <p:nvPr/>
        </p:nvSpPr>
        <p:spPr bwMode="auto">
          <a:xfrm>
            <a:off x="5595939" y="3608388"/>
            <a:ext cx="4446587" cy="2678112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/>
              <a:t>La fertile terra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/>
              <a:t>di </a:t>
            </a:r>
            <a:r>
              <a:rPr lang="it-IT" altLang="it-IT" sz="2800" b="1"/>
              <a:t>Canaan</a:t>
            </a:r>
            <a:r>
              <a:rPr lang="it-IT" altLang="it-IT" sz="2800"/>
              <a:t>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/>
              <a:t>promessa ai discendenti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/>
              <a:t>di Abramo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413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0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504" y="1124744"/>
            <a:ext cx="8928992" cy="345638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Chi è</a:t>
            </a:r>
            <a:r>
              <a:rPr lang="it-IT" altLang="it-IT" dirty="0" smtClean="0"/>
              <a:t> </a:t>
            </a:r>
            <a:r>
              <a:rPr lang="it-IT" alt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Melkisedek</a:t>
            </a:r>
            <a:r>
              <a:rPr lang="it-IT" altLang="it-IT" b="1" dirty="0" smtClean="0">
                <a:latin typeface="Comic Sans MS" panose="030F0702030302020204" pitchFamily="66" charset="0"/>
              </a:rPr>
              <a:t> </a:t>
            </a:r>
            <a:br>
              <a:rPr lang="it-IT" altLang="it-IT" b="1" dirty="0" smtClean="0">
                <a:latin typeface="Comic Sans MS" panose="030F0702030302020204" pitchFamily="66" charset="0"/>
              </a:rPr>
            </a:b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spesso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dipinto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nell’arte </a:t>
            </a:r>
            <a:b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con Abramo? </a:t>
            </a:r>
            <a:endParaRPr lang="it-IT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6168008" y="4941168"/>
            <a:ext cx="4392488" cy="98488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>
                <a:cs typeface="Arial" panose="020B0604020202020204" pitchFamily="34" charset="0"/>
              </a:rPr>
              <a:t>O </a:t>
            </a:r>
            <a:r>
              <a:rPr lang="it-IT" altLang="it-IT" sz="2000" b="1" dirty="0" err="1">
                <a:cs typeface="Arial" panose="020B0604020202020204" pitchFamily="34" charset="0"/>
              </a:rPr>
              <a:t>Melchisedec</a:t>
            </a:r>
            <a:r>
              <a:rPr lang="it-IT" altLang="it-IT" sz="2000" dirty="0">
                <a:cs typeface="Arial" panose="020B0604020202020204" pitchFamily="34" charset="0"/>
              </a:rPr>
              <a:t> come si trova scritto sui mosaici a Ravenna.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551384" y="725183"/>
            <a:ext cx="11089232" cy="5407634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5400" b="1" dirty="0" err="1">
                <a:cs typeface="Arial" panose="020B0604020202020204" pitchFamily="34" charset="0"/>
              </a:rPr>
              <a:t>Melchisedek</a:t>
            </a:r>
            <a:r>
              <a:rPr lang="it-IT" altLang="it-IT" sz="5400" b="1" dirty="0"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2600" dirty="0">
                <a:cs typeface="Arial" panose="020B0604020202020204" pitchFamily="34" charset="0"/>
              </a:rPr>
              <a:t>appare nell'Antico Testamento come protettore speciale di Abramo.</a:t>
            </a:r>
            <a:r>
              <a:rPr lang="it-IT" altLang="it-IT" dirty="0"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endParaRPr lang="it-IT" altLang="it-IT" sz="600" dirty="0">
              <a:cs typeface="Arial" panose="020B0604020202020204" pitchFamily="34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2200" dirty="0">
                <a:cs typeface="Arial" panose="020B0604020202020204" pitchFamily="34" charset="0"/>
              </a:rPr>
              <a:t>- </a:t>
            </a:r>
            <a:r>
              <a:rPr lang="it-IT" altLang="it-IT" sz="2200" dirty="0" smtClean="0">
                <a:cs typeface="Arial" panose="020B0604020202020204" pitchFamily="34" charset="0"/>
              </a:rPr>
              <a:t> </a:t>
            </a:r>
            <a:r>
              <a:rPr lang="it-IT" altLang="it-IT" sz="2200" dirty="0" err="1" smtClean="0">
                <a:cs typeface="Arial" panose="020B0604020202020204" pitchFamily="34" charset="0"/>
              </a:rPr>
              <a:t>Melchisedek</a:t>
            </a:r>
            <a:r>
              <a:rPr lang="it-IT" altLang="it-IT" sz="2200" dirty="0">
                <a:cs typeface="Arial" panose="020B0604020202020204" pitchFamily="34" charset="0"/>
              </a:rPr>
              <a:t>, fu un </a:t>
            </a:r>
            <a:r>
              <a:rPr lang="it-IT" altLang="it-IT" sz="2200" b="1" dirty="0">
                <a:cs typeface="Arial" panose="020B0604020202020204" pitchFamily="34" charset="0"/>
              </a:rPr>
              <a:t>Re</a:t>
            </a:r>
            <a:r>
              <a:rPr lang="it-IT" altLang="it-IT" sz="2200" dirty="0">
                <a:cs typeface="Arial" panose="020B0604020202020204" pitchFamily="34" charset="0"/>
              </a:rPr>
              <a:t>, 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it-IT" altLang="it-IT" sz="2200" dirty="0" smtClean="0">
                <a:cs typeface="Arial" panose="020B0604020202020204" pitchFamily="34" charset="0"/>
              </a:rPr>
              <a:t>fu anche un </a:t>
            </a:r>
            <a:r>
              <a:rPr lang="it-IT" altLang="it-IT" sz="2200" dirty="0">
                <a:cs typeface="Arial" panose="020B0604020202020204" pitchFamily="34" charset="0"/>
              </a:rPr>
              <a:t>grande </a:t>
            </a:r>
            <a:r>
              <a:rPr lang="it-IT" altLang="it-IT" sz="2200" b="1" dirty="0" smtClean="0">
                <a:cs typeface="Arial" panose="020B0604020202020204" pitchFamily="34" charset="0"/>
              </a:rPr>
              <a:t>SACERDOTE</a:t>
            </a:r>
            <a:r>
              <a:rPr lang="it-IT" altLang="it-IT" sz="2200" dirty="0" smtClean="0">
                <a:cs typeface="Arial" panose="020B0604020202020204" pitchFamily="34" charset="0"/>
              </a:rPr>
              <a:t> </a:t>
            </a:r>
            <a:r>
              <a:rPr lang="it-IT" altLang="it-IT" sz="2200" dirty="0">
                <a:cs typeface="Arial" panose="020B0604020202020204" pitchFamily="34" charset="0"/>
              </a:rPr>
              <a:t>della città di Salem che alcuni la identificano </a:t>
            </a:r>
            <a:endParaRPr lang="it-IT" altLang="it-IT" sz="2200" dirty="0" smtClean="0">
              <a:cs typeface="Arial" panose="020B0604020202020204" pitchFamily="34" charset="0"/>
            </a:endParaRPr>
          </a:p>
          <a:p>
            <a:pPr marL="457200" lvl="1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it-IT" altLang="it-IT" sz="2200" dirty="0" smtClean="0">
                <a:cs typeface="Arial" panose="020B0604020202020204" pitchFamily="34" charset="0"/>
              </a:rPr>
              <a:t>   con </a:t>
            </a:r>
            <a:r>
              <a:rPr lang="it-IT" altLang="it-IT" sz="2200" dirty="0">
                <a:cs typeface="Arial" panose="020B0604020202020204" pitchFamily="34" charset="0"/>
              </a:rPr>
              <a:t>l’antica Gerusalemme (Gerusalemme = </a:t>
            </a:r>
            <a:r>
              <a:rPr lang="it-IT" altLang="it-IT" sz="2200" i="1" dirty="0" err="1">
                <a:cs typeface="Arial" panose="020B0604020202020204" pitchFamily="34" charset="0"/>
              </a:rPr>
              <a:t>Geru</a:t>
            </a:r>
            <a:r>
              <a:rPr lang="it-IT" altLang="it-IT" sz="2200" i="1" dirty="0">
                <a:cs typeface="Arial" panose="020B0604020202020204" pitchFamily="34" charset="0"/>
              </a:rPr>
              <a:t> </a:t>
            </a:r>
            <a:r>
              <a:rPr lang="it-IT" altLang="it-IT" sz="2200" b="1" i="1" u="sng" dirty="0" err="1">
                <a:cs typeface="Arial" panose="020B0604020202020204" pitchFamily="34" charset="0"/>
              </a:rPr>
              <a:t>salem</a:t>
            </a:r>
            <a:r>
              <a:rPr lang="it-IT" altLang="it-IT" sz="2200" b="1" i="1" dirty="0">
                <a:cs typeface="Arial" panose="020B0604020202020204" pitchFamily="34" charset="0"/>
              </a:rPr>
              <a:t> </a:t>
            </a:r>
            <a:r>
              <a:rPr lang="it-IT" altLang="it-IT" sz="2200" dirty="0">
                <a:cs typeface="Arial" panose="020B0604020202020204" pitchFamily="34" charset="0"/>
              </a:rPr>
              <a:t>me) 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2200" dirty="0">
                <a:cs typeface="Arial" panose="020B0604020202020204" pitchFamily="34" charset="0"/>
              </a:rPr>
              <a:t>- </a:t>
            </a:r>
            <a:r>
              <a:rPr lang="it-IT" altLang="it-IT" sz="2200" dirty="0" smtClean="0">
                <a:cs typeface="Arial" panose="020B0604020202020204" pitchFamily="34" charset="0"/>
              </a:rPr>
              <a:t> offre </a:t>
            </a:r>
            <a:r>
              <a:rPr lang="it-IT" altLang="it-IT" sz="2200" dirty="0">
                <a:cs typeface="Arial" panose="020B0604020202020204" pitchFamily="34" charset="0"/>
              </a:rPr>
              <a:t>ad Abramo un pasto di </a:t>
            </a:r>
            <a:r>
              <a:rPr lang="it-IT" altLang="it-IT" sz="2200" b="1" u="sng" dirty="0">
                <a:cs typeface="Arial" panose="020B0604020202020204" pitchFamily="34" charset="0"/>
              </a:rPr>
              <a:t>pane</a:t>
            </a:r>
            <a:r>
              <a:rPr lang="it-IT" altLang="it-IT" sz="2200" dirty="0">
                <a:cs typeface="Arial" panose="020B0604020202020204" pitchFamily="34" charset="0"/>
              </a:rPr>
              <a:t> e di </a:t>
            </a:r>
            <a:r>
              <a:rPr lang="it-IT" altLang="it-IT" sz="2200" b="1" u="sng" dirty="0">
                <a:cs typeface="Arial" panose="020B0604020202020204" pitchFamily="34" charset="0"/>
              </a:rPr>
              <a:t>vino</a:t>
            </a:r>
            <a:r>
              <a:rPr lang="it-IT" altLang="it-IT" sz="2200" dirty="0">
                <a:cs typeface="Arial" panose="020B0604020202020204" pitchFamily="34" charset="0"/>
              </a:rPr>
              <a:t> </a:t>
            </a:r>
            <a:r>
              <a:rPr lang="it-IT" altLang="it-IT" sz="1800" dirty="0">
                <a:cs typeface="Arial" panose="020B0604020202020204" pitchFamily="34" charset="0"/>
              </a:rPr>
              <a:t>(</a:t>
            </a:r>
            <a:r>
              <a:rPr lang="it-IT" altLang="it-IT" sz="1800" dirty="0" err="1">
                <a:cs typeface="Arial" panose="020B0604020202020204" pitchFamily="34" charset="0"/>
              </a:rPr>
              <a:t>Gen</a:t>
            </a:r>
            <a:r>
              <a:rPr lang="it-IT" altLang="it-IT" sz="1800" dirty="0">
                <a:cs typeface="Arial" panose="020B0604020202020204" pitchFamily="34" charset="0"/>
              </a:rPr>
              <a:t> 14,18 – 20); 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it-IT" altLang="it-IT" sz="2200" dirty="0" smtClean="0">
                <a:cs typeface="Arial" panose="020B0604020202020204" pitchFamily="34" charset="0"/>
              </a:rPr>
              <a:t>pronuncia </a:t>
            </a:r>
            <a:r>
              <a:rPr lang="it-IT" altLang="it-IT" sz="2200" dirty="0">
                <a:cs typeface="Arial" panose="020B0604020202020204" pitchFamily="34" charset="0"/>
              </a:rPr>
              <a:t>su Abramo una speciale benedizione</a:t>
            </a:r>
            <a:r>
              <a:rPr lang="it-IT" altLang="it-IT" sz="2200" dirty="0" smtClean="0">
                <a:cs typeface="Arial" panose="020B0604020202020204" pitchFamily="34" charset="0"/>
              </a:rPr>
              <a:t>.</a:t>
            </a:r>
          </a:p>
          <a:p>
            <a:pPr marL="457200" lvl="1" indent="0" algn="ctr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it-IT" altLang="it-IT" sz="2200" dirty="0" smtClean="0">
                <a:cs typeface="Arial" panose="020B0604020202020204" pitchFamily="34" charset="0"/>
              </a:rPr>
              <a:t>Nb. il pane e il vino «prefigura» quello dell’ultima cena con Cristo Gesù </a:t>
            </a:r>
            <a:endParaRPr lang="it-IT" altLang="it-IT" sz="2000" dirty="0">
              <a:cs typeface="Arial" panose="020B0604020202020204" pitchFamily="34" charset="0"/>
            </a:endParaRPr>
          </a:p>
          <a:p>
            <a:pPr marL="457200" lvl="1" indent="0" algn="ctr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it-IT" altLang="it-IT" sz="2200" dirty="0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055378" y="665167"/>
            <a:ext cx="10081245" cy="552766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cs typeface="Arial" panose="020B0604020202020204" pitchFamily="34" charset="0"/>
              </a:rPr>
              <a:t>Per i cristiani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it-IT" altLang="it-IT" dirty="0" smtClean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b="1" dirty="0">
                <a:cs typeface="Arial" panose="020B0604020202020204" pitchFamily="34" charset="0"/>
              </a:rPr>
              <a:t>Cristo</a:t>
            </a:r>
            <a:r>
              <a:rPr lang="it-IT" altLang="it-IT" dirty="0">
                <a:cs typeface="Arial" panose="020B0604020202020204" pitchFamily="34" charset="0"/>
              </a:rPr>
              <a:t>, come </a:t>
            </a:r>
            <a:r>
              <a:rPr lang="it-IT" altLang="it-IT" b="1" dirty="0" err="1">
                <a:cs typeface="Arial" panose="020B0604020202020204" pitchFamily="34" charset="0"/>
              </a:rPr>
              <a:t>Melchisedek</a:t>
            </a:r>
            <a:r>
              <a:rPr lang="it-IT" altLang="it-IT" dirty="0">
                <a:cs typeface="Arial" panose="020B0604020202020204" pitchFamily="34" charset="0"/>
              </a:rPr>
              <a:t>,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cs typeface="Arial" panose="020B0604020202020204" pitchFamily="34" charset="0"/>
              </a:rPr>
              <a:t> trasforma il pane e il vino </a:t>
            </a:r>
            <a:r>
              <a:rPr lang="it-IT" altLang="it-IT" dirty="0" smtClean="0">
                <a:cs typeface="Arial" panose="020B0604020202020204" pitchFamily="34" charset="0"/>
              </a:rPr>
              <a:t>in </a:t>
            </a:r>
            <a:r>
              <a:rPr lang="it-IT" altLang="it-IT" dirty="0">
                <a:cs typeface="Arial" panose="020B0604020202020204" pitchFamily="34" charset="0"/>
              </a:rPr>
              <a:t>nutrimento generale </a:t>
            </a:r>
            <a:endParaRPr lang="it-IT" altLang="it-IT" dirty="0" smtClean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 smtClean="0">
                <a:cs typeface="Arial" panose="020B0604020202020204" pitchFamily="34" charset="0"/>
              </a:rPr>
              <a:t>per </a:t>
            </a:r>
            <a:r>
              <a:rPr lang="it-IT" altLang="it-IT" dirty="0">
                <a:cs typeface="Arial" panose="020B0604020202020204" pitchFamily="34" charset="0"/>
              </a:rPr>
              <a:t>partecipare al nuovo </a:t>
            </a:r>
            <a:endParaRPr lang="it-IT" altLang="it-IT" dirty="0" smtClean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 smtClean="0">
                <a:cs typeface="Arial" panose="020B0604020202020204" pitchFamily="34" charset="0"/>
              </a:rPr>
              <a:t>Sacerdozio </a:t>
            </a:r>
            <a:r>
              <a:rPr lang="it-IT" altLang="it-IT" dirty="0">
                <a:cs typeface="Arial" panose="020B0604020202020204" pitchFamily="34" charset="0"/>
              </a:rPr>
              <a:t>Universale di Salvezza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 smtClean="0">
                <a:cs typeface="Arial" panose="020B0604020202020204" pitchFamily="34" charset="0"/>
              </a:rPr>
              <a:t>che è la Chiesa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20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8000">
              <a:schemeClr val="tx1"/>
            </a:gs>
            <a:gs pos="100000">
              <a:srgbClr val="0033CC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- Abele e melchisede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017" y1="96938" x2="21262" y2="84161"/>
                        <a14:foregroundMark x1="44154" y1="96621" x2="55411" y2="84688"/>
                        <a14:foregroundMark x1="79337" y1="98205" x2="92115" y2="86272"/>
                        <a14:backgroundMark x1="18706" y1="97466" x2="22077" y2="98205"/>
                        <a14:backgroundMark x1="51387" y1="97994" x2="53290" y2="99050"/>
                        <a14:backgroundMark x1="86351" y1="98733" x2="87004" y2="99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47" y="1772816"/>
            <a:ext cx="9716907" cy="5004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1237547" y="260648"/>
            <a:ext cx="9682989" cy="1400383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it-IT" altLang="it-IT" sz="2400" b="1" dirty="0">
                <a:cs typeface="Arial" panose="020B0604020202020204" pitchFamily="34" charset="0"/>
              </a:rPr>
              <a:t>Ravenna: </a:t>
            </a:r>
            <a:r>
              <a:rPr lang="it-IT" altLang="it-IT" sz="2400" b="1" dirty="0" smtClean="0">
                <a:cs typeface="Arial" panose="020B0604020202020204" pitchFamily="34" charset="0"/>
              </a:rPr>
              <a:t>Basilica </a:t>
            </a:r>
            <a:r>
              <a:rPr lang="it-IT" altLang="it-IT" sz="2400" b="1" dirty="0">
                <a:cs typeface="Arial" panose="020B0604020202020204" pitchFamily="34" charset="0"/>
              </a:rPr>
              <a:t>di San </a:t>
            </a:r>
            <a:r>
              <a:rPr lang="it-IT" altLang="it-IT" sz="2400" b="1" dirty="0" smtClean="0">
                <a:cs typeface="Arial" panose="020B0604020202020204" pitchFamily="34" charset="0"/>
              </a:rPr>
              <a:t>Vitale – sec. VI</a:t>
            </a:r>
            <a:endParaRPr lang="it-IT" altLang="it-IT" sz="2400" b="1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it-IT" altLang="it-IT" sz="1600" b="1" dirty="0" smtClean="0">
                <a:cs typeface="Arial" panose="020B0604020202020204" pitchFamily="34" charset="0"/>
              </a:rPr>
              <a:t>Abele</a:t>
            </a:r>
            <a:r>
              <a:rPr lang="it-IT" altLang="it-IT" sz="1600" dirty="0" smtClean="0">
                <a:cs typeface="Arial" panose="020B0604020202020204" pitchFamily="34" charset="0"/>
              </a:rPr>
              <a:t> </a:t>
            </a:r>
            <a:r>
              <a:rPr lang="it-IT" altLang="it-IT" sz="1600" dirty="0">
                <a:cs typeface="Arial" panose="020B0604020202020204" pitchFamily="34" charset="0"/>
              </a:rPr>
              <a:t>offre il sacrificio di un agnello, mentre </a:t>
            </a:r>
            <a:r>
              <a:rPr lang="it-IT" altLang="it-IT" sz="1600" b="1" dirty="0" err="1">
                <a:cs typeface="Arial" panose="020B0604020202020204" pitchFamily="34" charset="0"/>
              </a:rPr>
              <a:t>Melchisedek</a:t>
            </a:r>
            <a:r>
              <a:rPr lang="it-IT" altLang="it-IT" sz="1600" dirty="0">
                <a:cs typeface="Arial" panose="020B0604020202020204" pitchFamily="34" charset="0"/>
              </a:rPr>
              <a:t> offre come sacrificio il pane e </a:t>
            </a:r>
            <a:r>
              <a:rPr lang="it-IT" altLang="it-IT" sz="1600" dirty="0" smtClean="0">
                <a:cs typeface="Arial" panose="020B0604020202020204" pitchFamily="34" charset="0"/>
              </a:rPr>
              <a:t>il vino.</a:t>
            </a:r>
            <a:endParaRPr lang="it-IT" altLang="it-IT" sz="16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25000"/>
              </a:lnSpc>
              <a:spcBef>
                <a:spcPts val="600"/>
              </a:spcBef>
              <a:buFontTx/>
              <a:buNone/>
            </a:pPr>
            <a:r>
              <a:rPr lang="it-IT" altLang="it-IT" sz="1600" dirty="0" smtClean="0">
                <a:cs typeface="Arial" panose="020B0604020202020204" pitchFamily="34" charset="0"/>
              </a:rPr>
              <a:t>Nei Vangeli Cristo Gesù, </a:t>
            </a:r>
            <a:r>
              <a:rPr lang="it-IT" altLang="it-IT" sz="1600" dirty="0">
                <a:cs typeface="Arial" panose="020B0604020202020204" pitchFamily="34" charset="0"/>
              </a:rPr>
              <a:t>il nuovo agnello di Dio, si dona attraverso il pane e il vino.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2000">
              <a:schemeClr val="bg1"/>
            </a:gs>
            <a:gs pos="100000">
              <a:srgbClr val="0033CC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- w DSC035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671"/>
          <a:stretch/>
        </p:blipFill>
        <p:spPr bwMode="auto">
          <a:xfrm>
            <a:off x="1597025" y="617935"/>
            <a:ext cx="8997950" cy="562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59396" y="980728"/>
            <a:ext cx="10873208" cy="3744912"/>
          </a:xfrm>
          <a:solidFill>
            <a:srgbClr val="FFFFCC"/>
          </a:solidFill>
        </p:spPr>
        <p:txBody>
          <a:bodyPr/>
          <a:lstStyle/>
          <a:p>
            <a:pPr algn="ctr" eaLnBrk="1" hangingPunct="1">
              <a:lnSpc>
                <a:spcPct val="125000"/>
              </a:lnSpc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Ravenna: basilica di </a:t>
            </a:r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San Apollinare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Classe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alt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Abele</a:t>
            </a:r>
            <a:r>
              <a:rPr lang="it-IT" alt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offre il sacrificio di un agnello, </a:t>
            </a:r>
            <a:b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alt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Melchisedek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offre il pane e vino</a:t>
            </a:r>
            <a:b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Abramo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offre il figlio Isacco che, secondo la Bibbia, sarà poi risparmiato e sostituito con l’agnello.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- w DSC03670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90" y="184051"/>
            <a:ext cx="5399088" cy="6399213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4819" name="Rectangle 3"/>
          <p:cNvSpPr>
            <a:spLocks noChangeArrowheads="1"/>
          </p:cNvSpPr>
          <p:nvPr/>
        </p:nvSpPr>
        <p:spPr bwMode="auto">
          <a:xfrm>
            <a:off x="4637304" y="5518371"/>
            <a:ext cx="4428307" cy="923330"/>
          </a:xfrm>
          <a:prstGeom prst="rect">
            <a:avLst/>
          </a:prstGeom>
          <a:solidFill>
            <a:srgbClr val="FFFFCC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cs typeface="Arial" panose="020B0604020202020204" pitchFamily="34" charset="0"/>
              </a:rPr>
              <a:t>Abele</a:t>
            </a:r>
            <a:r>
              <a:rPr lang="it-IT" altLang="it-IT" sz="1800" dirty="0">
                <a:cs typeface="Arial" panose="020B0604020202020204" pitchFamily="34" charset="0"/>
              </a:rPr>
              <a:t>, </a:t>
            </a:r>
            <a:r>
              <a:rPr lang="it-IT" altLang="it-IT" sz="1800" b="1" dirty="0">
                <a:cs typeface="Arial" panose="020B0604020202020204" pitchFamily="34" charset="0"/>
              </a:rPr>
              <a:t>Abramo</a:t>
            </a:r>
            <a:r>
              <a:rPr lang="it-IT" altLang="it-IT" sz="1800" dirty="0">
                <a:cs typeface="Arial" panose="020B0604020202020204" pitchFamily="34" charset="0"/>
              </a:rPr>
              <a:t> e </a:t>
            </a:r>
            <a:r>
              <a:rPr lang="it-IT" altLang="it-IT" sz="1800" b="1" dirty="0" err="1">
                <a:cs typeface="Arial" panose="020B0604020202020204" pitchFamily="34" charset="0"/>
              </a:rPr>
              <a:t>Melchisedek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endParaRPr lang="it-IT" altLang="it-IT" sz="1800" dirty="0" smtClean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>
                <a:cs typeface="Arial" panose="020B0604020202020204" pitchFamily="34" charset="0"/>
              </a:rPr>
              <a:t>mentre </a:t>
            </a:r>
            <a:r>
              <a:rPr lang="it-IT" altLang="it-IT" sz="1800" dirty="0">
                <a:cs typeface="Arial" panose="020B0604020202020204" pitchFamily="34" charset="0"/>
              </a:rPr>
              <a:t>offrono un sacrificio </a:t>
            </a:r>
            <a:r>
              <a:rPr lang="it-IT" altLang="it-IT" sz="1800" dirty="0" smtClean="0">
                <a:cs typeface="Arial" panose="020B0604020202020204" pitchFamily="34" charset="0"/>
              </a:rPr>
              <a:t>a Dio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>
                <a:cs typeface="Arial" panose="020B0604020202020204" pitchFamily="34" charset="0"/>
              </a:rPr>
              <a:t>attorno </a:t>
            </a:r>
            <a:r>
              <a:rPr lang="it-IT" altLang="it-IT" sz="1800" dirty="0">
                <a:cs typeface="Arial" panose="020B0604020202020204" pitchFamily="34" charset="0"/>
              </a:rPr>
              <a:t>ad un altare.</a:t>
            </a:r>
          </a:p>
        </p:txBody>
      </p:sp>
      <p:sp>
        <p:nvSpPr>
          <p:cNvPr id="674820" name="Oval 4"/>
          <p:cNvSpPr>
            <a:spLocks noChangeArrowheads="1"/>
          </p:cNvSpPr>
          <p:nvPr/>
        </p:nvSpPr>
        <p:spPr bwMode="auto">
          <a:xfrm>
            <a:off x="4507784" y="2950092"/>
            <a:ext cx="1800225" cy="1728787"/>
          </a:xfrm>
          <a:prstGeom prst="ellips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74821" name="Rectangle 5"/>
          <p:cNvSpPr>
            <a:spLocks noChangeArrowheads="1"/>
          </p:cNvSpPr>
          <p:nvPr/>
        </p:nvSpPr>
        <p:spPr bwMode="auto">
          <a:xfrm>
            <a:off x="1328933" y="3585656"/>
            <a:ext cx="2655535" cy="369332"/>
          </a:xfrm>
          <a:prstGeom prst="rect">
            <a:avLst/>
          </a:prstGeom>
          <a:solidFill>
            <a:srgbClr val="EFDE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cs typeface="Arial" panose="020B0604020202020204" pitchFamily="34" charset="0"/>
              </a:rPr>
              <a:t>Abele offre </a:t>
            </a:r>
            <a:r>
              <a:rPr lang="it-IT" altLang="it-IT" sz="1800" dirty="0" smtClean="0">
                <a:cs typeface="Arial" panose="020B0604020202020204" pitchFamily="34" charset="0"/>
              </a:rPr>
              <a:t>l’</a:t>
            </a:r>
            <a:r>
              <a:rPr lang="it-IT" altLang="it-IT" sz="1800" b="1" dirty="0" smtClean="0">
                <a:cs typeface="Arial" panose="020B0604020202020204" pitchFamily="34" charset="0"/>
              </a:rPr>
              <a:t>AGNELLO</a:t>
            </a:r>
            <a:r>
              <a:rPr lang="it-IT" altLang="it-IT" sz="1800" dirty="0" smtClean="0">
                <a:cs typeface="Arial" panose="020B0604020202020204" pitchFamily="34" charset="0"/>
              </a:rPr>
              <a:t> </a:t>
            </a:r>
            <a:endParaRPr lang="it-IT" altLang="it-IT" sz="1800" dirty="0">
              <a:cs typeface="Arial" panose="020B0604020202020204" pitchFamily="34" charset="0"/>
            </a:endParaRPr>
          </a:p>
        </p:txBody>
      </p:sp>
      <p:sp>
        <p:nvSpPr>
          <p:cNvPr id="674822" name="Oval 6"/>
          <p:cNvSpPr>
            <a:spLocks noChangeArrowheads="1"/>
          </p:cNvSpPr>
          <p:nvPr/>
        </p:nvSpPr>
        <p:spPr bwMode="auto">
          <a:xfrm>
            <a:off x="7247731" y="3068637"/>
            <a:ext cx="2449513" cy="2376488"/>
          </a:xfrm>
          <a:prstGeom prst="ellips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74823" name="Rectangle 7"/>
          <p:cNvSpPr>
            <a:spLocks noChangeArrowheads="1"/>
          </p:cNvSpPr>
          <p:nvPr/>
        </p:nvSpPr>
        <p:spPr bwMode="auto">
          <a:xfrm>
            <a:off x="9894770" y="3137507"/>
            <a:ext cx="2074987" cy="1569660"/>
          </a:xfrm>
          <a:prstGeom prst="rect">
            <a:avLst/>
          </a:prstGeom>
          <a:solidFill>
            <a:srgbClr val="EFDE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600" dirty="0">
                <a:cs typeface="Arial" panose="020B0604020202020204" pitchFamily="34" charset="0"/>
              </a:rPr>
              <a:t>Abramo offre Isacco che sarà risparmiato e sostituito con un </a:t>
            </a:r>
            <a:r>
              <a:rPr lang="it-IT" altLang="it-IT" sz="1600" b="1" dirty="0" smtClean="0">
                <a:cs typeface="Arial" panose="020B0604020202020204" pitchFamily="34" charset="0"/>
              </a:rPr>
              <a:t>AGNELLO</a:t>
            </a:r>
            <a:endParaRPr lang="it-IT" altLang="it-IT" sz="1600" b="1" dirty="0">
              <a:cs typeface="Arial" panose="020B0604020202020204" pitchFamily="34" charset="0"/>
            </a:endParaRPr>
          </a:p>
        </p:txBody>
      </p:sp>
      <p:sp>
        <p:nvSpPr>
          <p:cNvPr id="674824" name="Oval 8"/>
          <p:cNvSpPr>
            <a:spLocks noChangeArrowheads="1"/>
          </p:cNvSpPr>
          <p:nvPr/>
        </p:nvSpPr>
        <p:spPr bwMode="auto">
          <a:xfrm>
            <a:off x="5699730" y="2546579"/>
            <a:ext cx="2303462" cy="2160588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74825" name="Rectangle 9"/>
          <p:cNvSpPr>
            <a:spLocks noChangeArrowheads="1"/>
          </p:cNvSpPr>
          <p:nvPr/>
        </p:nvSpPr>
        <p:spPr bwMode="auto">
          <a:xfrm>
            <a:off x="3655782" y="1194229"/>
            <a:ext cx="6391349" cy="1138773"/>
          </a:xfrm>
          <a:prstGeom prst="rect">
            <a:avLst/>
          </a:prstGeom>
          <a:solidFill>
            <a:srgbClr val="EFDE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 err="1">
                <a:cs typeface="Arial" panose="020B0604020202020204" pitchFamily="34" charset="0"/>
              </a:rPr>
              <a:t>Melchisedek</a:t>
            </a:r>
            <a:r>
              <a:rPr lang="it-IT" altLang="it-IT" sz="2400" b="1" dirty="0">
                <a:cs typeface="Arial" panose="020B0604020202020204" pitchFamily="34" charset="0"/>
              </a:rPr>
              <a:t> </a:t>
            </a:r>
            <a:r>
              <a:rPr lang="it-IT" altLang="it-IT" sz="1800" dirty="0">
                <a:cs typeface="Arial" panose="020B0604020202020204" pitchFamily="34" charset="0"/>
              </a:rPr>
              <a:t>offre il </a:t>
            </a:r>
            <a:r>
              <a:rPr lang="it-IT" altLang="it-IT" sz="1800" b="1" dirty="0" smtClean="0">
                <a:cs typeface="Arial" panose="020B0604020202020204" pitchFamily="34" charset="0"/>
              </a:rPr>
              <a:t>PANE </a:t>
            </a:r>
            <a:r>
              <a:rPr lang="it-IT" altLang="it-IT" sz="1800" dirty="0" smtClean="0">
                <a:cs typeface="Arial" panose="020B0604020202020204" pitchFamily="34" charset="0"/>
              </a:rPr>
              <a:t>e </a:t>
            </a:r>
            <a:r>
              <a:rPr lang="it-IT" altLang="it-IT" sz="1800" dirty="0">
                <a:cs typeface="Arial" panose="020B0604020202020204" pitchFamily="34" charset="0"/>
              </a:rPr>
              <a:t>il </a:t>
            </a:r>
            <a:r>
              <a:rPr lang="it-IT" altLang="it-IT" sz="1800" b="1" dirty="0" smtClean="0">
                <a:cs typeface="Arial" panose="020B0604020202020204" pitchFamily="34" charset="0"/>
              </a:rPr>
              <a:t>VINO</a:t>
            </a:r>
            <a:r>
              <a:rPr lang="it-IT" altLang="it-IT" sz="1800" dirty="0" smtClean="0"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>
                <a:cs typeface="Arial" panose="020B0604020202020204" pitchFamily="34" charset="0"/>
              </a:rPr>
              <a:t>come </a:t>
            </a:r>
            <a:r>
              <a:rPr lang="it-IT" altLang="it-IT" sz="1800" dirty="0">
                <a:cs typeface="Arial" panose="020B0604020202020204" pitchFamily="34" charset="0"/>
              </a:rPr>
              <a:t>Gesù nell’Eucarestia…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cs typeface="Arial" panose="020B0604020202020204" pitchFamily="34" charset="0"/>
              </a:rPr>
              <a:t>Gesù al posto di un agnello offre se stesso per l’umanità…</a:t>
            </a:r>
          </a:p>
        </p:txBody>
      </p:sp>
      <p:sp>
        <p:nvSpPr>
          <p:cNvPr id="2" name="Rettangolo 1"/>
          <p:cNvSpPr/>
          <p:nvPr/>
        </p:nvSpPr>
        <p:spPr>
          <a:xfrm>
            <a:off x="623392" y="148951"/>
            <a:ext cx="3078215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dirty="0">
                <a:solidFill>
                  <a:schemeClr val="bg1"/>
                </a:solidFill>
              </a:rPr>
              <a:t>Ravenna: </a:t>
            </a:r>
            <a:endParaRPr lang="it-IT" sz="28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2000" b="1" dirty="0" smtClean="0">
                <a:solidFill>
                  <a:schemeClr val="bg1"/>
                </a:solidFill>
              </a:rPr>
              <a:t>Basilica di </a:t>
            </a:r>
            <a:r>
              <a:rPr lang="it-IT" sz="2000" b="1" dirty="0">
                <a:solidFill>
                  <a:schemeClr val="bg1"/>
                </a:solidFill>
              </a:rPr>
              <a:t>S. </a:t>
            </a:r>
            <a:r>
              <a:rPr lang="it-IT" sz="2000" b="1" dirty="0" smtClean="0">
                <a:solidFill>
                  <a:schemeClr val="bg1"/>
                </a:solidFill>
              </a:rPr>
              <a:t>Apollinare</a:t>
            </a:r>
          </a:p>
          <a:p>
            <a:pPr>
              <a:lnSpc>
                <a:spcPct val="150000"/>
              </a:lnSpc>
            </a:pPr>
            <a:r>
              <a:rPr lang="it-IT" sz="2000" b="1" dirty="0" smtClean="0">
                <a:solidFill>
                  <a:schemeClr val="bg1"/>
                </a:solidFill>
              </a:rPr>
              <a:t> </a:t>
            </a:r>
            <a:r>
              <a:rPr lang="it-IT" sz="2000" b="1" dirty="0">
                <a:solidFill>
                  <a:schemeClr val="bg1"/>
                </a:solidFill>
              </a:rPr>
              <a:t>in </a:t>
            </a:r>
            <a:r>
              <a:rPr lang="it-IT" sz="2000" b="1" dirty="0" smtClean="0">
                <a:solidFill>
                  <a:schemeClr val="bg1"/>
                </a:solidFill>
              </a:rPr>
              <a:t>Classe - sec. VI</a:t>
            </a:r>
            <a:endParaRPr lang="it-IT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4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67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67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2000"/>
                                        <p:tgtEl>
                                          <p:spTgt spid="674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67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67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2000"/>
                                        <p:tgtEl>
                                          <p:spTgt spid="674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67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67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3" dur="2000"/>
                                        <p:tgtEl>
                                          <p:spTgt spid="674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19" grpId="0" animBg="1"/>
      <p:bldP spid="674820" grpId="0" animBg="1"/>
      <p:bldP spid="674820" grpId="1" animBg="1"/>
      <p:bldP spid="674821" grpId="0" animBg="1"/>
      <p:bldP spid="674822" grpId="0" animBg="1"/>
      <p:bldP spid="674822" grpId="1" animBg="1"/>
      <p:bldP spid="674823" grpId="0" animBg="1"/>
      <p:bldP spid="674824" grpId="0" animBg="1"/>
      <p:bldP spid="674824" grpId="1" animBg="1"/>
      <p:bldP spid="67482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61604" y="616794"/>
            <a:ext cx="9468792" cy="5624413"/>
          </a:xfrm>
          <a:solidFill>
            <a:srgbClr val="FFFFCC"/>
          </a:solidFill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it-IT" altLang="it-IT" sz="8800" b="1" dirty="0">
                <a:latin typeface="Arial" panose="020B0604020202020204" pitchFamily="34" charset="0"/>
                <a:cs typeface="Arial" panose="020B0604020202020204" pitchFamily="34" charset="0"/>
              </a:rPr>
              <a:t>Isacco</a:t>
            </a:r>
          </a:p>
          <a:p>
            <a:pPr algn="ctr" eaLnBrk="1" hangingPunct="1">
              <a:buFontTx/>
              <a:buNone/>
            </a:pPr>
            <a:endParaRPr lang="it-IT" altLang="it-IT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doveva essere ucciso come </a:t>
            </a: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sacrificio a Dio. </a:t>
            </a:r>
            <a:endParaRPr lang="it-IT" altLang="it-IT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  Al suo posto viene ucciso un </a:t>
            </a:r>
            <a:r>
              <a:rPr lang="it-IT" altLang="it-IT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agnello</a:t>
            </a:r>
            <a:endParaRPr lang="it-IT" altLang="it-I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viene tratto in salvo 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e arricchisce </a:t>
            </a: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popolo di Israele 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detto anche </a:t>
            </a: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«il 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Popolo di </a:t>
            </a: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Dio».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03412" y="512652"/>
            <a:ext cx="10585176" cy="5832697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hangingPunct="1">
              <a:lnSpc>
                <a:spcPct val="20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 cristiani ritengono che </a:t>
            </a:r>
          </a:p>
          <a:p>
            <a:pPr algn="ctr" eaLnBrk="1" hangingPunct="1">
              <a:lnSpc>
                <a:spcPct val="20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l’antico sacrificio umano di Isacco, richiesto ad Abramo, </a:t>
            </a:r>
          </a:p>
          <a:p>
            <a:pPr algn="ctr" eaLnBrk="1" hangingPunct="1">
              <a:lnSpc>
                <a:spcPct val="20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si consumerà con </a:t>
            </a:r>
            <a:r>
              <a:rPr lang="it-IT" alt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Gesù di Nazareth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20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considerato il figlio di Dio</a:t>
            </a:r>
          </a:p>
          <a:p>
            <a:pPr algn="ctr" eaLnBrk="1" hangingPunct="1">
              <a:lnSpc>
                <a:spcPct val="20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(«l’agnello» di Dio che toglie i peccati del mondo).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St Arte rinascimento 1400 - 1500   (34) 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" t="3663" r="-1"/>
          <a:stretch/>
        </p:blipFill>
        <p:spPr bwMode="auto">
          <a:xfrm>
            <a:off x="7863840" y="3200400"/>
            <a:ext cx="2497774" cy="346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4773" name="Rectangle 5"/>
          <p:cNvSpPr>
            <a:spLocks noChangeArrowheads="1"/>
          </p:cNvSpPr>
          <p:nvPr/>
        </p:nvSpPr>
        <p:spPr bwMode="auto">
          <a:xfrm>
            <a:off x="7145338" y="1700214"/>
            <a:ext cx="35226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chemeClr val="bg1"/>
                </a:solidFill>
              </a:rPr>
              <a:t>FIRENZE</a:t>
            </a:r>
            <a:r>
              <a:rPr lang="it-IT" altLang="it-IT" sz="2000" dirty="0">
                <a:solidFill>
                  <a:schemeClr val="bg1"/>
                </a:solidFill>
              </a:rPr>
              <a:t> battistero: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chemeClr val="bg1"/>
                </a:solidFill>
              </a:rPr>
              <a:t>storia dell’Antico Testamento sulla </a:t>
            </a:r>
            <a:r>
              <a:rPr lang="it-IT" altLang="it-IT" sz="2000" dirty="0" smtClean="0">
                <a:solidFill>
                  <a:schemeClr val="bg1"/>
                </a:solidFill>
              </a:rPr>
              <a:t>«Porta </a:t>
            </a:r>
            <a:r>
              <a:rPr lang="it-IT" altLang="it-IT" sz="2000" dirty="0">
                <a:solidFill>
                  <a:schemeClr val="bg1"/>
                </a:solidFill>
              </a:rPr>
              <a:t>del </a:t>
            </a:r>
            <a:r>
              <a:rPr lang="it-IT" altLang="it-IT" sz="2000" dirty="0" smtClean="0">
                <a:solidFill>
                  <a:schemeClr val="bg1"/>
                </a:solidFill>
              </a:rPr>
              <a:t>Paradiso».</a:t>
            </a:r>
            <a:endParaRPr lang="it-IT" altLang="it-IT" sz="2000" dirty="0">
              <a:solidFill>
                <a:schemeClr val="bg1"/>
              </a:solidFill>
            </a:endParaRPr>
          </a:p>
        </p:txBody>
      </p:sp>
      <p:pic>
        <p:nvPicPr>
          <p:cNvPr id="544775" name="Picture 7" descr="DSC089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0638"/>
            <a:ext cx="5127625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4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4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4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4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77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5"/>
          <p:cNvSpPr>
            <a:spLocks noChangeArrowheads="1"/>
          </p:cNvSpPr>
          <p:nvPr/>
        </p:nvSpPr>
        <p:spPr bwMode="auto">
          <a:xfrm>
            <a:off x="3611724" y="548680"/>
            <a:ext cx="4968552" cy="2015936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8000" b="1" dirty="0"/>
              <a:t>ISACCO</a:t>
            </a:r>
            <a:r>
              <a:rPr lang="it-IT" altLang="it-IT" sz="8000" dirty="0"/>
              <a:t> </a:t>
            </a:r>
            <a:br>
              <a:rPr lang="it-IT" altLang="it-IT" sz="8000" dirty="0"/>
            </a:br>
            <a:r>
              <a:rPr lang="it-IT" altLang="it-IT" sz="1800" dirty="0"/>
              <a:t/>
            </a:r>
            <a:br>
              <a:rPr lang="it-IT" altLang="it-IT" sz="1800" dirty="0"/>
            </a:br>
            <a:endParaRPr lang="it-IT" altLang="it-IT" sz="1100" dirty="0"/>
          </a:p>
        </p:txBody>
      </p:sp>
      <p:sp>
        <p:nvSpPr>
          <p:cNvPr id="644102" name="Rectangle 6"/>
          <p:cNvSpPr>
            <a:spLocks noChangeArrowheads="1"/>
          </p:cNvSpPr>
          <p:nvPr/>
        </p:nvSpPr>
        <p:spPr bwMode="auto">
          <a:xfrm>
            <a:off x="2437787" y="2564616"/>
            <a:ext cx="7316426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000" dirty="0"/>
              <a:t>sposò Rebecca</a:t>
            </a:r>
            <a:br>
              <a:rPr lang="it-IT" altLang="it-IT" sz="4000" dirty="0"/>
            </a:br>
            <a:r>
              <a:rPr lang="it-IT" altLang="it-IT" sz="4000" dirty="0"/>
              <a:t>dalla quale generò due gemelli </a:t>
            </a:r>
            <a:br>
              <a:rPr lang="it-IT" altLang="it-IT" sz="4000" dirty="0"/>
            </a:br>
            <a:r>
              <a:rPr lang="it-IT" altLang="it-IT" sz="1800" dirty="0"/>
              <a:t/>
            </a:r>
            <a:br>
              <a:rPr lang="it-IT" altLang="it-IT" sz="1800" dirty="0"/>
            </a:br>
            <a:r>
              <a:rPr lang="it-IT" altLang="it-IT" sz="4000" dirty="0" err="1"/>
              <a:t>Esaù</a:t>
            </a:r>
            <a:r>
              <a:rPr lang="it-IT" altLang="it-IT" sz="4000" dirty="0"/>
              <a:t> e </a:t>
            </a:r>
            <a:r>
              <a:rPr lang="it-IT" altLang="it-IT" sz="4000" b="1" dirty="0"/>
              <a:t>Giacobbe</a:t>
            </a:r>
            <a:r>
              <a:rPr lang="it-IT" altLang="it-IT" sz="4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10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Monreale Rebecca abbevera i cammel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100138"/>
            <a:ext cx="7126288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2357" name="Rectangle 5"/>
          <p:cNvSpPr>
            <a:spLocks noChangeArrowheads="1"/>
          </p:cNvSpPr>
          <p:nvPr/>
        </p:nvSpPr>
        <p:spPr bwMode="auto">
          <a:xfrm>
            <a:off x="2782889" y="476251"/>
            <a:ext cx="6624637" cy="10826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30000"/>
              </a:spcBef>
              <a:buFontTx/>
              <a:buNone/>
            </a:pPr>
            <a:r>
              <a:rPr lang="it-IT" altLang="it-IT" sz="1800"/>
              <a:t>Palermo, duomo di Monreale: </a:t>
            </a:r>
            <a:r>
              <a:rPr lang="it-IT" altLang="it-IT" sz="1800" b="1"/>
              <a:t>Abramo mandò un servo a cercare una moglie per suo figlio Isacco. Rebecca incontra il servo e gli permette di abbeverare i cammelli </a:t>
            </a:r>
            <a:r>
              <a:rPr lang="it-IT" altLang="it-IT" sz="1800"/>
              <a:t>(sec. XII)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1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35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Monreale viaggio di rebecca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677864"/>
            <a:ext cx="8637587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23" name="Rectangle 3"/>
          <p:cNvSpPr>
            <a:spLocks noChangeArrowheads="1"/>
          </p:cNvSpPr>
          <p:nvPr/>
        </p:nvSpPr>
        <p:spPr bwMode="auto">
          <a:xfrm>
            <a:off x="2351088" y="404813"/>
            <a:ext cx="7561262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/>
              <a:t>Palermo, duomo di Monreale: </a:t>
            </a:r>
            <a:r>
              <a:rPr lang="it-IT" altLang="it-IT" sz="1800" b="1"/>
              <a:t>viaggio di Rebecca per incontrare il suo futuro sposo, il figlio di Abramo di nome Isacco </a:t>
            </a:r>
            <a:r>
              <a:rPr lang="it-IT" altLang="it-IT" sz="1800"/>
              <a:t>(sec. XII)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4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 descr="DSC036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333376"/>
            <a:ext cx="5672137" cy="6048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1127448" y="512763"/>
            <a:ext cx="9937104" cy="5832475"/>
          </a:xfrm>
          <a:solidFill>
            <a:srgbClr val="FFFFCC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sz="6000" b="1" dirty="0"/>
              <a:t>GIACOBBE</a:t>
            </a:r>
            <a:endParaRPr lang="it-IT" altLang="it-IT" sz="6000" dirty="0"/>
          </a:p>
          <a:p>
            <a:pPr eaLnBrk="1" hangingPunct="1"/>
            <a:endParaRPr lang="it-IT" altLang="it-IT" sz="1200" dirty="0"/>
          </a:p>
          <a:p>
            <a:pPr eaLnBrk="1" hangingPunct="1"/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Fu soprannominato </a:t>
            </a:r>
            <a:r>
              <a:rPr lang="it-IT" alt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Israele</a:t>
            </a:r>
            <a:r>
              <a:rPr lang="it-IT" alt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it-IT" alt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eb</a:t>
            </a:r>
            <a:r>
              <a:rPr lang="it-IT" alt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altLang="it-IT" i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yisra’èl</a:t>
            </a:r>
            <a:r>
              <a:rPr lang="it-IT" altLang="it-IT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 «che </a:t>
            </a:r>
            <a:r>
              <a:rPr lang="it-IT" alt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il Dio El risplenda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  <a:r>
              <a:rPr lang="it-IT" alt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it-IT" alt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oppure «</a:t>
            </a:r>
            <a:r>
              <a:rPr lang="it-IT" altLang="it-IT" b="1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alt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olui che combatte per la causa di Dio</a:t>
            </a:r>
            <a:r>
              <a:rPr lang="it-IT" alt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  tale nome sarà assunto da tutto il popolo ebraico e dall'attuale stato palestinese.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it-IT" altLang="it-IT" sz="2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Il fratello gemello Giacobbe rubò la primogenitura ad Esau</a:t>
            </a:r>
            <a:endParaRPr lang="it-IT" altLang="it-IT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it-IT" altLang="it-IT" sz="2100" b="1" i="1" dirty="0">
                <a:latin typeface="Arial" panose="020B0604020202020204" pitchFamily="34" charset="0"/>
                <a:cs typeface="Arial" panose="020B0604020202020204" pitchFamily="34" charset="0"/>
              </a:rPr>
              <a:t>Le vicende di Giacobbe </a:t>
            </a:r>
            <a:r>
              <a:rPr lang="it-IT" altLang="it-IT" sz="21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sono </a:t>
            </a:r>
            <a:r>
              <a:rPr lang="it-IT" altLang="it-IT" sz="2100" b="1" i="1" dirty="0">
                <a:latin typeface="Arial" panose="020B0604020202020204" pitchFamily="34" charset="0"/>
                <a:cs typeface="Arial" panose="020B0604020202020204" pitchFamily="34" charset="0"/>
              </a:rPr>
              <a:t>narrate nel libro della Bibbia GENESI.</a:t>
            </a:r>
            <a:r>
              <a:rPr lang="it-IT" altLang="it-IT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Rectangle 3"/>
          <p:cNvSpPr>
            <a:spLocks noChangeArrowheads="1"/>
          </p:cNvSpPr>
          <p:nvPr/>
        </p:nvSpPr>
        <p:spPr bwMode="auto">
          <a:xfrm>
            <a:off x="2424113" y="1196975"/>
            <a:ext cx="17192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Abramo</a:t>
            </a:r>
            <a:endParaRPr lang="it-IT" altLang="it-IT"/>
          </a:p>
        </p:txBody>
      </p:sp>
      <p:sp>
        <p:nvSpPr>
          <p:cNvPr id="382980" name="Rectangle 4"/>
          <p:cNvSpPr>
            <a:spLocks noChangeArrowheads="1"/>
          </p:cNvSpPr>
          <p:nvPr/>
        </p:nvSpPr>
        <p:spPr bwMode="auto">
          <a:xfrm>
            <a:off x="3863976" y="2852739"/>
            <a:ext cx="14462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b="1" dirty="0"/>
              <a:t>Isacco</a:t>
            </a:r>
          </a:p>
        </p:txBody>
      </p:sp>
      <p:sp>
        <p:nvSpPr>
          <p:cNvPr id="382981" name="Rectangle 5"/>
          <p:cNvSpPr>
            <a:spLocks noChangeArrowheads="1"/>
          </p:cNvSpPr>
          <p:nvPr/>
        </p:nvSpPr>
        <p:spPr bwMode="auto">
          <a:xfrm>
            <a:off x="6383339" y="2921000"/>
            <a:ext cx="21367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dirty="0"/>
              <a:t>+ Rebecca</a:t>
            </a:r>
          </a:p>
        </p:txBody>
      </p:sp>
      <p:sp>
        <p:nvSpPr>
          <p:cNvPr id="382982" name="Rectangle 6"/>
          <p:cNvSpPr>
            <a:spLocks noChangeArrowheads="1"/>
          </p:cNvSpPr>
          <p:nvPr/>
        </p:nvSpPr>
        <p:spPr bwMode="auto">
          <a:xfrm>
            <a:off x="2549997" y="4508502"/>
            <a:ext cx="7092006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400" dirty="0" smtClean="0"/>
              <a:t>due gemelli: Esau e </a:t>
            </a:r>
            <a:r>
              <a:rPr lang="it-IT" altLang="it-IT" sz="3600" b="1" dirty="0" smtClean="0"/>
              <a:t>Giacobbe</a:t>
            </a:r>
            <a:r>
              <a:rPr lang="it-IT" altLang="it-IT" b="1" dirty="0" smtClean="0">
                <a:solidFill>
                  <a:srgbClr val="003399"/>
                </a:solidFill>
              </a:rPr>
              <a:t> </a:t>
            </a:r>
            <a:r>
              <a:rPr lang="it-IT" altLang="it-IT" sz="2400" dirty="0">
                <a:solidFill>
                  <a:srgbClr val="003399"/>
                </a:solidFill>
              </a:rPr>
              <a:t>(detto Israele)</a:t>
            </a:r>
          </a:p>
        </p:txBody>
      </p:sp>
      <p:sp>
        <p:nvSpPr>
          <p:cNvPr id="382983" name="Line 7"/>
          <p:cNvSpPr>
            <a:spLocks noChangeShapeType="1"/>
          </p:cNvSpPr>
          <p:nvPr/>
        </p:nvSpPr>
        <p:spPr bwMode="auto">
          <a:xfrm>
            <a:off x="4800600" y="1916113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2984" name="Line 8"/>
          <p:cNvSpPr>
            <a:spLocks noChangeShapeType="1"/>
          </p:cNvSpPr>
          <p:nvPr/>
        </p:nvSpPr>
        <p:spPr bwMode="auto">
          <a:xfrm>
            <a:off x="5446714" y="3213100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2985" name="Line 9"/>
          <p:cNvSpPr>
            <a:spLocks noChangeShapeType="1"/>
          </p:cNvSpPr>
          <p:nvPr/>
        </p:nvSpPr>
        <p:spPr bwMode="auto">
          <a:xfrm flipH="1">
            <a:off x="5807076" y="3356992"/>
            <a:ext cx="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2988" name="Rectangle 12"/>
          <p:cNvSpPr>
            <a:spLocks noChangeArrowheads="1"/>
          </p:cNvSpPr>
          <p:nvPr/>
        </p:nvSpPr>
        <p:spPr bwMode="auto">
          <a:xfrm>
            <a:off x="5284788" y="1268413"/>
            <a:ext cx="12430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800"/>
              <a:t>+ Sara</a:t>
            </a:r>
          </a:p>
        </p:txBody>
      </p:sp>
      <p:sp>
        <p:nvSpPr>
          <p:cNvPr id="382989" name="Line 13"/>
          <p:cNvSpPr>
            <a:spLocks noChangeShapeType="1"/>
          </p:cNvSpPr>
          <p:nvPr/>
        </p:nvSpPr>
        <p:spPr bwMode="auto">
          <a:xfrm>
            <a:off x="4511675" y="155733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82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8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2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2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8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82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29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2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2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3829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80" grpId="0"/>
      <p:bldP spid="382981" grpId="0"/>
      <p:bldP spid="382982" grpId="0" animBg="1"/>
      <p:bldP spid="382982" grpId="1" animBg="1"/>
      <p:bldP spid="38298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DSC036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333376"/>
            <a:ext cx="6335712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7"/>
          <p:cNvSpPr>
            <a:spLocks noChangeArrowheads="1"/>
          </p:cNvSpPr>
          <p:nvPr/>
        </p:nvSpPr>
        <p:spPr bwMode="auto">
          <a:xfrm>
            <a:off x="2351088" y="403226"/>
            <a:ext cx="1160462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400"/>
              <a:t>Genesi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DSC036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42864"/>
            <a:ext cx="7272337" cy="68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6"/>
          <p:cNvSpPr>
            <a:spLocks noChangeArrowheads="1"/>
          </p:cNvSpPr>
          <p:nvPr/>
        </p:nvSpPr>
        <p:spPr bwMode="auto">
          <a:xfrm>
            <a:off x="2351089" y="403225"/>
            <a:ext cx="1150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400"/>
              <a:t>Genesi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Monreale Isacco ed Esa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/>
          <a:stretch/>
        </p:blipFill>
        <p:spPr bwMode="auto">
          <a:xfrm>
            <a:off x="1991544" y="1460500"/>
            <a:ext cx="8273232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8261" name="Rectangle 5"/>
          <p:cNvSpPr>
            <a:spLocks noChangeArrowheads="1"/>
          </p:cNvSpPr>
          <p:nvPr/>
        </p:nvSpPr>
        <p:spPr bwMode="auto">
          <a:xfrm>
            <a:off x="407369" y="188913"/>
            <a:ext cx="11377263" cy="125572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5000"/>
              </a:lnSpc>
              <a:spcBef>
                <a:spcPts val="0"/>
              </a:spcBef>
              <a:buFontTx/>
              <a:buNone/>
            </a:pPr>
            <a:r>
              <a:rPr lang="it-IT" altLang="it-IT" sz="2000" dirty="0"/>
              <a:t>Palermo, duomo di </a:t>
            </a:r>
            <a:r>
              <a:rPr lang="it-IT" altLang="it-IT" sz="2000" dirty="0" smtClean="0"/>
              <a:t>Monreale (sec. XII): </a:t>
            </a:r>
            <a:r>
              <a:rPr lang="it-IT" altLang="it-IT" sz="2000" dirty="0"/>
              <a:t>Isacco e i due figli gemelli. </a:t>
            </a:r>
            <a:endParaRPr lang="it-IT" altLang="it-IT" sz="2000" dirty="0" smtClean="0"/>
          </a:p>
          <a:p>
            <a:pPr eaLnBrk="1" hangingPunct="1">
              <a:lnSpc>
                <a:spcPct val="135000"/>
              </a:lnSpc>
              <a:spcBef>
                <a:spcPts val="0"/>
              </a:spcBef>
              <a:buFontTx/>
              <a:buNone/>
            </a:pPr>
            <a:r>
              <a:rPr lang="it-IT" altLang="it-IT" sz="1800" b="1" dirty="0" smtClean="0"/>
              <a:t>Isacco </a:t>
            </a:r>
            <a:r>
              <a:rPr lang="it-IT" altLang="it-IT" sz="1800" b="1" dirty="0"/>
              <a:t>chiede </a:t>
            </a:r>
            <a:r>
              <a:rPr lang="it-IT" altLang="it-IT" sz="1800" b="1" dirty="0" smtClean="0"/>
              <a:t>al figlio gemello </a:t>
            </a:r>
            <a:r>
              <a:rPr lang="it-IT" altLang="it-IT" sz="1800" b="1" dirty="0"/>
              <a:t>Esau di andare a caccia per fare una pietanza prima che esso muoia </a:t>
            </a:r>
            <a:endParaRPr lang="it-IT" altLang="it-IT" sz="1800" b="1" dirty="0" smtClean="0"/>
          </a:p>
          <a:p>
            <a:pPr eaLnBrk="1" hangingPunct="1">
              <a:lnSpc>
                <a:spcPct val="135000"/>
              </a:lnSpc>
              <a:spcBef>
                <a:spcPts val="0"/>
              </a:spcBef>
              <a:buFontTx/>
              <a:buNone/>
            </a:pPr>
            <a:r>
              <a:rPr lang="it-IT" altLang="it-IT" sz="1800" b="1" dirty="0" smtClean="0"/>
              <a:t>mentre </a:t>
            </a:r>
            <a:r>
              <a:rPr lang="it-IT" altLang="it-IT" sz="1800" b="1" dirty="0"/>
              <a:t>Rebecca osserva dalla </a:t>
            </a:r>
            <a:r>
              <a:rPr lang="it-IT" altLang="it-IT" sz="1800" b="1" dirty="0" smtClean="0"/>
              <a:t>finestra</a:t>
            </a:r>
            <a:endParaRPr lang="it-IT" altLang="it-IT" sz="1800" dirty="0"/>
          </a:p>
        </p:txBody>
      </p:sp>
      <p:sp>
        <p:nvSpPr>
          <p:cNvPr id="608262" name="Rectangle 6"/>
          <p:cNvSpPr>
            <a:spLocks noChangeArrowheads="1"/>
          </p:cNvSpPr>
          <p:nvPr/>
        </p:nvSpPr>
        <p:spPr bwMode="auto">
          <a:xfrm>
            <a:off x="2351089" y="2276476"/>
            <a:ext cx="936625" cy="1152525"/>
          </a:xfrm>
          <a:prstGeom prst="rect">
            <a:avLst/>
          </a:prstGeom>
          <a:noFill/>
          <a:ln w="1143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08263" name="Line 7"/>
          <p:cNvSpPr>
            <a:spLocks noChangeShapeType="1"/>
          </p:cNvSpPr>
          <p:nvPr/>
        </p:nvSpPr>
        <p:spPr bwMode="auto">
          <a:xfrm>
            <a:off x="2207567" y="1444641"/>
            <a:ext cx="463065" cy="861246"/>
          </a:xfrm>
          <a:prstGeom prst="line">
            <a:avLst/>
          </a:prstGeom>
          <a:noFill/>
          <a:ln w="1143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08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8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08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261" grpId="0" animBg="1"/>
      <p:bldP spid="608262" grpId="0" animBg="1"/>
      <p:bldP spid="60826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Monreale Isacco benedice giacob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916113"/>
            <a:ext cx="755808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2711451" y="549275"/>
            <a:ext cx="7559675" cy="7699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/>
              <a:t>Palermo, duomo di Monreale: 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000" b="1"/>
              <a:t>mentre Esau va a caccia Isacco benedice Giacobbe (sec. XII)</a:t>
            </a:r>
          </a:p>
        </p:txBody>
      </p:sp>
      <p:sp>
        <p:nvSpPr>
          <p:cNvPr id="609286" name="Line 6"/>
          <p:cNvSpPr>
            <a:spLocks noChangeShapeType="1"/>
          </p:cNvSpPr>
          <p:nvPr/>
        </p:nvSpPr>
        <p:spPr bwMode="auto">
          <a:xfrm>
            <a:off x="3935413" y="1341438"/>
            <a:ext cx="215900" cy="1223962"/>
          </a:xfrm>
          <a:prstGeom prst="line">
            <a:avLst/>
          </a:prstGeom>
          <a:noFill/>
          <a:ln w="1143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09287" name="Line 7"/>
          <p:cNvSpPr>
            <a:spLocks noChangeShapeType="1"/>
          </p:cNvSpPr>
          <p:nvPr/>
        </p:nvSpPr>
        <p:spPr bwMode="auto">
          <a:xfrm>
            <a:off x="7608889" y="1341439"/>
            <a:ext cx="71437" cy="2663825"/>
          </a:xfrm>
          <a:prstGeom prst="line">
            <a:avLst/>
          </a:prstGeom>
          <a:noFill/>
          <a:ln w="1143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609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609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286" grpId="0" animBg="1"/>
      <p:bldP spid="60928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damo ed Eva 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333375"/>
            <a:ext cx="7273925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774826" y="476251"/>
            <a:ext cx="1368425" cy="9255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Creazione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di Adamo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ed Eva</a:t>
            </a:r>
          </a:p>
        </p:txBody>
      </p:sp>
      <p:sp>
        <p:nvSpPr>
          <p:cNvPr id="632836" name="Rectangle 4"/>
          <p:cNvSpPr>
            <a:spLocks noChangeArrowheads="1"/>
          </p:cNvSpPr>
          <p:nvPr/>
        </p:nvSpPr>
        <p:spPr bwMode="auto">
          <a:xfrm>
            <a:off x="2927350" y="3760788"/>
            <a:ext cx="2447926" cy="309721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32837" name="Rectangle 5"/>
          <p:cNvSpPr>
            <a:spLocks noChangeArrowheads="1"/>
          </p:cNvSpPr>
          <p:nvPr/>
        </p:nvSpPr>
        <p:spPr bwMode="auto">
          <a:xfrm>
            <a:off x="5534389" y="3084513"/>
            <a:ext cx="3313113" cy="285759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32838" name="Rectangle 6"/>
          <p:cNvSpPr>
            <a:spLocks noChangeArrowheads="1"/>
          </p:cNvSpPr>
          <p:nvPr/>
        </p:nvSpPr>
        <p:spPr bwMode="auto">
          <a:xfrm>
            <a:off x="740674" y="3250005"/>
            <a:ext cx="4634602" cy="369332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/>
              <a:t>Adamo viene alzato dalla polvere dei campi</a:t>
            </a:r>
          </a:p>
        </p:txBody>
      </p:sp>
      <p:sp>
        <p:nvSpPr>
          <p:cNvPr id="632839" name="Rectangle 7"/>
          <p:cNvSpPr>
            <a:spLocks noChangeArrowheads="1"/>
          </p:cNvSpPr>
          <p:nvPr/>
        </p:nvSpPr>
        <p:spPr bwMode="auto">
          <a:xfrm>
            <a:off x="4969962" y="2565400"/>
            <a:ext cx="6930167" cy="369332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/>
              <a:t>Eva viene alzata dal cuore di Adamo mentre è in un riposo mistico</a:t>
            </a:r>
          </a:p>
        </p:txBody>
      </p:sp>
      <p:sp>
        <p:nvSpPr>
          <p:cNvPr id="632840" name="Rectangle 8"/>
          <p:cNvSpPr>
            <a:spLocks noChangeArrowheads="1"/>
          </p:cNvSpPr>
          <p:nvPr/>
        </p:nvSpPr>
        <p:spPr bwMode="auto">
          <a:xfrm>
            <a:off x="8688389" y="476250"/>
            <a:ext cx="1454244" cy="36933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 smtClean="0"/>
              <a:t> </a:t>
            </a:r>
            <a:r>
              <a:rPr lang="it-IT" altLang="it-IT" sz="1800" b="1" i="1" dirty="0"/>
              <a:t>Dio </a:t>
            </a:r>
            <a:r>
              <a:rPr lang="it-IT" altLang="it-IT" sz="1800" b="1" i="1" dirty="0" err="1"/>
              <a:t>Elohim</a:t>
            </a:r>
            <a:endParaRPr lang="it-IT" altLang="it-IT" sz="1800" b="1" i="1" dirty="0"/>
          </a:p>
        </p:txBody>
      </p:sp>
      <p:sp>
        <p:nvSpPr>
          <p:cNvPr id="632841" name="Oval 9"/>
          <p:cNvSpPr>
            <a:spLocks noChangeArrowheads="1"/>
          </p:cNvSpPr>
          <p:nvPr/>
        </p:nvSpPr>
        <p:spPr bwMode="auto">
          <a:xfrm>
            <a:off x="4440238" y="260351"/>
            <a:ext cx="4392612" cy="22320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50"/>
                                        <p:tgtEl>
                                          <p:spTgt spid="632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632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632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2000"/>
                                        <p:tgtEl>
                                          <p:spTgt spid="6328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632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632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2000"/>
                                        <p:tgtEl>
                                          <p:spTgt spid="632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2000"/>
                                        <p:tgtEl>
                                          <p:spTgt spid="632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632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632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2000"/>
                                        <p:tgtEl>
                                          <p:spTgt spid="632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2000"/>
                                        <p:tgtEl>
                                          <p:spTgt spid="632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836" grpId="0" animBg="1"/>
      <p:bldP spid="632836" grpId="1" animBg="1"/>
      <p:bldP spid="632837" grpId="0" animBg="1"/>
      <p:bldP spid="632837" grpId="1" animBg="1"/>
      <p:bldP spid="632838" grpId="0" animBg="1"/>
      <p:bldP spid="632838" grpId="1" animBg="1"/>
      <p:bldP spid="632839" grpId="0" animBg="1"/>
      <p:bldP spid="632839" grpId="1" animBg="1"/>
      <p:bldP spid="632840" grpId="0" animBg="1"/>
      <p:bldP spid="632840" grpId="1" animBg="1"/>
      <p:bldP spid="632841" grpId="0" animBg="1"/>
      <p:bldP spid="632841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 descr="Monreale fuga di Giacob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125539"/>
            <a:ext cx="7916863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Rectangle 6"/>
          <p:cNvSpPr>
            <a:spLocks noChangeArrowheads="1"/>
          </p:cNvSpPr>
          <p:nvPr/>
        </p:nvSpPr>
        <p:spPr bwMode="auto">
          <a:xfrm>
            <a:off x="2771775" y="549275"/>
            <a:ext cx="7043738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000" b="1"/>
              <a:t>Palermo, duomo di Monreale: fuga di Giacobbe (sec. XII)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DSC0920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9050"/>
            <a:ext cx="748982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6999" name="Rectangle 7"/>
          <p:cNvSpPr>
            <a:spLocks noChangeArrowheads="1"/>
          </p:cNvSpPr>
          <p:nvPr/>
        </p:nvSpPr>
        <p:spPr bwMode="auto">
          <a:xfrm>
            <a:off x="4008438" y="2708275"/>
            <a:ext cx="1008062" cy="16573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97004" name="Rectangle 12"/>
          <p:cNvSpPr>
            <a:spLocks noChangeArrowheads="1"/>
          </p:cNvSpPr>
          <p:nvPr/>
        </p:nvSpPr>
        <p:spPr bwMode="auto">
          <a:xfrm>
            <a:off x="7608889" y="0"/>
            <a:ext cx="2232025" cy="134143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97006" name="Rectangle 14"/>
          <p:cNvSpPr>
            <a:spLocks noChangeArrowheads="1"/>
          </p:cNvSpPr>
          <p:nvPr/>
        </p:nvSpPr>
        <p:spPr bwMode="auto">
          <a:xfrm>
            <a:off x="10056814" y="260648"/>
            <a:ext cx="1799826" cy="132343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Il Signore rivela a Rebecca che è incinta di due gemelli: </a:t>
            </a:r>
            <a:endParaRPr lang="it-IT" altLang="it-IT" sz="16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 err="1" smtClean="0"/>
              <a:t>Esaù</a:t>
            </a:r>
            <a:r>
              <a:rPr lang="it-IT" altLang="it-IT" sz="1600" dirty="0" smtClean="0"/>
              <a:t> </a:t>
            </a:r>
            <a:r>
              <a:rPr lang="it-IT" altLang="it-IT" sz="1600" dirty="0"/>
              <a:t>e Giacobbe.</a:t>
            </a:r>
          </a:p>
        </p:txBody>
      </p:sp>
      <p:sp>
        <p:nvSpPr>
          <p:cNvPr id="597007" name="Rectangle 15"/>
          <p:cNvSpPr>
            <a:spLocks noChangeArrowheads="1"/>
          </p:cNvSpPr>
          <p:nvPr/>
        </p:nvSpPr>
        <p:spPr bwMode="auto">
          <a:xfrm>
            <a:off x="479376" y="2193268"/>
            <a:ext cx="2121784" cy="132343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Rebecca nel letto, prima della nascita dei </a:t>
            </a:r>
            <a:r>
              <a:rPr lang="it-IT" altLang="it-IT" sz="1600" dirty="0" smtClean="0"/>
              <a:t>due gemelli</a:t>
            </a:r>
            <a:r>
              <a:rPr lang="it-IT" altLang="it-IT" sz="1600" dirty="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quattro donne si recano a farle visita</a:t>
            </a:r>
          </a:p>
        </p:txBody>
      </p:sp>
      <p:sp>
        <p:nvSpPr>
          <p:cNvPr id="597009" name="Rectangle 17"/>
          <p:cNvSpPr>
            <a:spLocks noChangeArrowheads="1"/>
          </p:cNvSpPr>
          <p:nvPr/>
        </p:nvSpPr>
        <p:spPr bwMode="auto">
          <a:xfrm>
            <a:off x="2424113" y="3716338"/>
            <a:ext cx="2303462" cy="29527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97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7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1000"/>
                                        <p:tgtEl>
                                          <p:spTgt spid="597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1000"/>
                                        <p:tgtEl>
                                          <p:spTgt spid="597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96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597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597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1000"/>
                                        <p:tgtEl>
                                          <p:spTgt spid="597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1000"/>
                                        <p:tgtEl>
                                          <p:spTgt spid="596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999" grpId="0" animBg="1"/>
      <p:bldP spid="596999" grpId="1" animBg="1"/>
      <p:bldP spid="597004" grpId="0" animBg="1"/>
      <p:bldP spid="597004" grpId="1" animBg="1"/>
      <p:bldP spid="597006" grpId="0" animBg="1"/>
      <p:bldP spid="597006" grpId="1" animBg="1"/>
      <p:bldP spid="597007" grpId="0" animBg="1"/>
      <p:bldP spid="597009" grpId="0" animBg="1"/>
      <p:bldP spid="597009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DSC0920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9050"/>
            <a:ext cx="748982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9046" name="Rectangle 6"/>
          <p:cNvSpPr>
            <a:spLocks noChangeArrowheads="1"/>
          </p:cNvSpPr>
          <p:nvPr/>
        </p:nvSpPr>
        <p:spPr bwMode="auto">
          <a:xfrm>
            <a:off x="5447927" y="3789040"/>
            <a:ext cx="2088233" cy="136815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99047" name="Rectangle 7"/>
          <p:cNvSpPr>
            <a:spLocks noChangeArrowheads="1"/>
          </p:cNvSpPr>
          <p:nvPr/>
        </p:nvSpPr>
        <p:spPr bwMode="auto">
          <a:xfrm>
            <a:off x="4511824" y="3243399"/>
            <a:ext cx="2016224" cy="320993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99053" name="Rectangle 13"/>
          <p:cNvSpPr>
            <a:spLocks noChangeArrowheads="1"/>
          </p:cNvSpPr>
          <p:nvPr/>
        </p:nvSpPr>
        <p:spPr bwMode="auto">
          <a:xfrm>
            <a:off x="155389" y="620688"/>
            <a:ext cx="2592288" cy="2308324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it-IT" altLang="it-IT" sz="1600" dirty="0"/>
              <a:t>Il figlio </a:t>
            </a:r>
            <a:r>
              <a:rPr lang="it-IT" altLang="it-IT" sz="1600" dirty="0" smtClean="0"/>
              <a:t>gemello maggiore</a:t>
            </a:r>
            <a:r>
              <a:rPr lang="it-IT" altLang="it-IT" sz="1600" dirty="0"/>
              <a:t>, </a:t>
            </a:r>
            <a:r>
              <a:rPr lang="it-IT" altLang="it-IT" sz="1600" dirty="0" err="1"/>
              <a:t>Esaù</a:t>
            </a:r>
            <a:r>
              <a:rPr lang="it-IT" altLang="it-IT" sz="1600" dirty="0"/>
              <a:t>, vende il suo diritto di primogenitura </a:t>
            </a:r>
            <a:r>
              <a:rPr lang="it-IT" altLang="it-IT" sz="1600" dirty="0" smtClean="0"/>
              <a:t>a </a:t>
            </a:r>
            <a:r>
              <a:rPr lang="it-IT" altLang="it-IT" sz="1600" dirty="0"/>
              <a:t>suo fratello </a:t>
            </a:r>
            <a:r>
              <a:rPr lang="it-IT" altLang="it-IT" sz="1600" dirty="0" smtClean="0"/>
              <a:t>GIACOBBE 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it-IT" altLang="it-IT" sz="1600" dirty="0" smtClean="0"/>
              <a:t>in </a:t>
            </a:r>
            <a:r>
              <a:rPr lang="it-IT" altLang="it-IT" sz="1600" dirty="0"/>
              <a:t>cambio </a:t>
            </a:r>
            <a:endParaRPr lang="it-IT" altLang="it-IT" sz="1600" dirty="0" smtClean="0"/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it-IT" altLang="it-IT" sz="1600" dirty="0" smtClean="0"/>
              <a:t>di </a:t>
            </a:r>
            <a:r>
              <a:rPr lang="it-IT" altLang="it-IT" sz="1600" dirty="0"/>
              <a:t>un piatto di lenticchie </a:t>
            </a:r>
          </a:p>
        </p:txBody>
      </p:sp>
      <p:sp>
        <p:nvSpPr>
          <p:cNvPr id="599054" name="Rectangle 14"/>
          <p:cNvSpPr>
            <a:spLocks noChangeArrowheads="1"/>
          </p:cNvSpPr>
          <p:nvPr/>
        </p:nvSpPr>
        <p:spPr bwMode="auto">
          <a:xfrm>
            <a:off x="186855" y="3557587"/>
            <a:ext cx="2232199" cy="11546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30000"/>
              </a:spcBef>
              <a:buFontTx/>
              <a:buNone/>
            </a:pPr>
            <a:r>
              <a:rPr lang="it-IT" altLang="it-IT" sz="1600" dirty="0" smtClean="0"/>
              <a:t>Il padre Isacco </a:t>
            </a:r>
            <a:r>
              <a:rPr lang="it-IT" altLang="it-IT" sz="1600" dirty="0"/>
              <a:t>chiede al figlio </a:t>
            </a:r>
            <a:r>
              <a:rPr lang="it-IT" altLang="it-IT" sz="1600" dirty="0" smtClean="0"/>
              <a:t>gemello Esau </a:t>
            </a:r>
            <a:r>
              <a:rPr lang="it-IT" altLang="it-IT" sz="1600" dirty="0"/>
              <a:t>di andare a caccia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599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9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9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9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1250"/>
                                        <p:tgtEl>
                                          <p:spTgt spid="599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9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99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250"/>
                                        <p:tgtEl>
                                          <p:spTgt spid="599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9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9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9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1000"/>
                                        <p:tgtEl>
                                          <p:spTgt spid="599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99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46" grpId="0" animBg="1"/>
      <p:bldP spid="599046" grpId="1" animBg="1"/>
      <p:bldP spid="599047" grpId="0" animBg="1"/>
      <p:bldP spid="599047" grpId="1" animBg="1"/>
      <p:bldP spid="599053" grpId="0" animBg="1"/>
      <p:bldP spid="599053" grpId="1" animBg="1"/>
      <p:bldP spid="599054" grpId="0" animBg="1"/>
      <p:bldP spid="599054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DSC0920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9050"/>
            <a:ext cx="748982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1091" name="Rectangle 3"/>
          <p:cNvSpPr>
            <a:spLocks noChangeArrowheads="1"/>
          </p:cNvSpPr>
          <p:nvPr/>
        </p:nvSpPr>
        <p:spPr bwMode="auto">
          <a:xfrm>
            <a:off x="8919493" y="1484783"/>
            <a:ext cx="1112781" cy="208823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01092" name="Rectangle 4"/>
          <p:cNvSpPr>
            <a:spLocks noChangeArrowheads="1"/>
          </p:cNvSpPr>
          <p:nvPr/>
        </p:nvSpPr>
        <p:spPr bwMode="auto">
          <a:xfrm>
            <a:off x="7608889" y="3357564"/>
            <a:ext cx="1150937" cy="71950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01095" name="Rectangle 7"/>
          <p:cNvSpPr>
            <a:spLocks noChangeArrowheads="1"/>
          </p:cNvSpPr>
          <p:nvPr/>
        </p:nvSpPr>
        <p:spPr bwMode="auto">
          <a:xfrm>
            <a:off x="10123406" y="1916832"/>
            <a:ext cx="1693092" cy="32316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500" dirty="0"/>
              <a:t>Esau va a caccia </a:t>
            </a:r>
          </a:p>
        </p:txBody>
      </p:sp>
      <p:sp>
        <p:nvSpPr>
          <p:cNvPr id="601096" name="Rectangle 8"/>
          <p:cNvSpPr>
            <a:spLocks noChangeArrowheads="1"/>
          </p:cNvSpPr>
          <p:nvPr/>
        </p:nvSpPr>
        <p:spPr bwMode="auto">
          <a:xfrm>
            <a:off x="7608889" y="4077071"/>
            <a:ext cx="2159519" cy="216024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01097" name="Rectangle 9"/>
          <p:cNvSpPr>
            <a:spLocks noChangeArrowheads="1"/>
          </p:cNvSpPr>
          <p:nvPr/>
        </p:nvSpPr>
        <p:spPr bwMode="auto">
          <a:xfrm>
            <a:off x="5447928" y="1774039"/>
            <a:ext cx="3333535" cy="113107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500" dirty="0"/>
              <a:t>Mentre Esau è a caccia,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500" dirty="0"/>
              <a:t>Rebecca pensa e progetta l'inganno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500" dirty="0"/>
              <a:t>di scambiare Giacobbe con Esau.</a:t>
            </a:r>
          </a:p>
        </p:txBody>
      </p:sp>
      <p:sp>
        <p:nvSpPr>
          <p:cNvPr id="601098" name="Rectangle 10"/>
          <p:cNvSpPr>
            <a:spLocks noChangeArrowheads="1"/>
          </p:cNvSpPr>
          <p:nvPr/>
        </p:nvSpPr>
        <p:spPr bwMode="auto">
          <a:xfrm>
            <a:off x="10053911" y="3347585"/>
            <a:ext cx="2054648" cy="286232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30000"/>
              </a:spcBef>
              <a:buFontTx/>
              <a:buNone/>
            </a:pPr>
            <a:r>
              <a:rPr lang="it-IT" altLang="it-IT" sz="1500" dirty="0" smtClean="0"/>
              <a:t>Giacobbe, fingendo di essere Esau peloso coprendosi con pelle di capra, riceve la benedizione paterna da Isacco cieco, mentre Rebecca li guarda. </a:t>
            </a:r>
            <a:endParaRPr lang="it-IT" altLang="it-IT" sz="1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0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60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1000"/>
                                        <p:tgtEl>
                                          <p:spTgt spid="601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750"/>
                                        <p:tgtEl>
                                          <p:spTgt spid="601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60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60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2000"/>
                                        <p:tgtEl>
                                          <p:spTgt spid="601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2000"/>
                                        <p:tgtEl>
                                          <p:spTgt spid="601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60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01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1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1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4" dur="2000"/>
                                        <p:tgtEl>
                                          <p:spTgt spid="601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" dur="2000"/>
                                        <p:tgtEl>
                                          <p:spTgt spid="601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091" grpId="0" animBg="1"/>
      <p:bldP spid="601091" grpId="1" animBg="1"/>
      <p:bldP spid="601092" grpId="0" animBg="1"/>
      <p:bldP spid="601092" grpId="1" animBg="1"/>
      <p:bldP spid="601095" grpId="0" animBg="1"/>
      <p:bldP spid="601095" grpId="1" animBg="1"/>
      <p:bldP spid="601096" grpId="0" animBg="1"/>
      <p:bldP spid="601096" grpId="1" animBg="1"/>
      <p:bldP spid="601097" grpId="0" animBg="1"/>
      <p:bldP spid="601097" grpId="1" animBg="1"/>
      <p:bldP spid="601098" grpId="0" animBg="1"/>
      <p:bldP spid="601098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6"/>
          <p:cNvSpPr>
            <a:spLocks noChangeArrowheads="1"/>
          </p:cNvSpPr>
          <p:nvPr/>
        </p:nvSpPr>
        <p:spPr bwMode="auto">
          <a:xfrm>
            <a:off x="2640013" y="5013325"/>
            <a:ext cx="70596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Josè de Ribera 1637: mentre Esau va a caccia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Isacco benedice la primogenitura a Giacobbe con l'aiuto di Rebecca</a:t>
            </a:r>
          </a:p>
        </p:txBody>
      </p:sp>
      <p:pic>
        <p:nvPicPr>
          <p:cNvPr id="104451" name="Picture 7" descr="De ribera Isacco benedice Giacob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268414"/>
            <a:ext cx="8277225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9" name="Rectangle 9"/>
          <p:cNvSpPr>
            <a:spLocks noChangeArrowheads="1"/>
          </p:cNvSpPr>
          <p:nvPr/>
        </p:nvSpPr>
        <p:spPr bwMode="auto">
          <a:xfrm>
            <a:off x="288306" y="2060848"/>
            <a:ext cx="1640954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 smtClean="0"/>
              <a:t>Esau a caccia</a:t>
            </a:r>
            <a:endParaRPr lang="it-IT" altLang="it-IT" sz="1800" dirty="0"/>
          </a:p>
        </p:txBody>
      </p:sp>
      <p:sp>
        <p:nvSpPr>
          <p:cNvPr id="250890" name="Rectangle 10"/>
          <p:cNvSpPr>
            <a:spLocks noChangeArrowheads="1"/>
          </p:cNvSpPr>
          <p:nvPr/>
        </p:nvSpPr>
        <p:spPr bwMode="auto">
          <a:xfrm>
            <a:off x="4872831" y="1160464"/>
            <a:ext cx="1296988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/>
              <a:t>Giacobbe</a:t>
            </a:r>
          </a:p>
        </p:txBody>
      </p:sp>
      <p:sp>
        <p:nvSpPr>
          <p:cNvPr id="250891" name="Rectangle 11"/>
          <p:cNvSpPr>
            <a:spLocks noChangeArrowheads="1"/>
          </p:cNvSpPr>
          <p:nvPr/>
        </p:nvSpPr>
        <p:spPr bwMode="auto">
          <a:xfrm>
            <a:off x="3359696" y="793752"/>
            <a:ext cx="12239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/>
              <a:t>Rebecca</a:t>
            </a:r>
          </a:p>
        </p:txBody>
      </p:sp>
      <p:sp>
        <p:nvSpPr>
          <p:cNvPr id="250892" name="Rectangle 12"/>
          <p:cNvSpPr>
            <a:spLocks noChangeArrowheads="1"/>
          </p:cNvSpPr>
          <p:nvPr/>
        </p:nvSpPr>
        <p:spPr bwMode="auto">
          <a:xfrm>
            <a:off x="6744072" y="791132"/>
            <a:ext cx="190844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 smtClean="0"/>
              <a:t>Isacco il padre</a:t>
            </a:r>
            <a:endParaRPr lang="it-IT" altLang="it-IT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0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0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0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0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9" grpId="0" animBg="1"/>
      <p:bldP spid="250890" grpId="0" animBg="1"/>
      <p:bldP spid="250891" grpId="0" animBg="1"/>
      <p:bldP spid="25089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3372" y="620539"/>
            <a:ext cx="11305256" cy="5616922"/>
          </a:xfrm>
          <a:solidFill>
            <a:srgbClr val="FFFFCC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 i="1" dirty="0"/>
              <a:t>Giacobbe, per sottrarsi all'ira del fratello </a:t>
            </a:r>
            <a:r>
              <a:rPr lang="it-IT" altLang="it-IT" sz="2800" i="1" dirty="0" err="1"/>
              <a:t>Esaù</a:t>
            </a:r>
            <a:r>
              <a:rPr lang="it-IT" altLang="it-IT" sz="2800" i="1" dirty="0"/>
              <a:t>, fuggì presso suo zio </a:t>
            </a:r>
            <a:r>
              <a:rPr lang="it-IT" altLang="it-IT" sz="2800" b="1" i="1" dirty="0"/>
              <a:t>Labano</a:t>
            </a:r>
            <a:r>
              <a:rPr lang="it-IT" altLang="it-IT" sz="2800" i="1" dirty="0"/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800" i="1" dirty="0"/>
          </a:p>
          <a:p>
            <a:pPr eaLnBrk="1" hangingPunct="1">
              <a:lnSpc>
                <a:spcPct val="90000"/>
              </a:lnSpc>
            </a:pPr>
            <a:r>
              <a:rPr lang="it-IT" altLang="it-IT" sz="2800" i="1" dirty="0"/>
              <a:t>Una notte, durante il viaggio, </a:t>
            </a:r>
            <a:r>
              <a:rPr lang="it-IT" altLang="it-IT" sz="2800" b="1" i="1" u="sng" dirty="0"/>
              <a:t>Giacobbe fece un sogno: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800" i="1" dirty="0"/>
              <a:t>         una scala da terra si protendeva sino in cielo,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800" i="1" dirty="0"/>
              <a:t>         con angeli che salivano e scendevano.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800" i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800" i="1" dirty="0"/>
              <a:t>Nel sogno il Signore gli parlava, promettendogli la terra sulla quale era coricato ed un'immensa discendenza.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2800" i="1" dirty="0"/>
              <a:t>Giacobbe chiamò il luogo dove era accampato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6000" b="1" i="1" dirty="0"/>
              <a:t>Betel.</a:t>
            </a:r>
            <a:r>
              <a:rPr lang="it-IT" altLang="it-IT" sz="2800" i="1" dirty="0"/>
              <a:t> </a:t>
            </a:r>
            <a:endParaRPr lang="it-IT" altLang="it-IT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0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0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60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App0003 Abramo 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"/>
          <a:stretch/>
        </p:blipFill>
        <p:spPr bwMode="auto">
          <a:xfrm>
            <a:off x="2027238" y="247741"/>
            <a:ext cx="8137525" cy="63625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3" name="Rectangle 5"/>
          <p:cNvSpPr>
            <a:spLocks noChangeArrowheads="1"/>
          </p:cNvSpPr>
          <p:nvPr/>
        </p:nvSpPr>
        <p:spPr bwMode="auto">
          <a:xfrm rot="17561843">
            <a:off x="4052094" y="4464844"/>
            <a:ext cx="1727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3399"/>
                </a:solidFill>
              </a:rPr>
              <a:t>CANAAN</a:t>
            </a:r>
          </a:p>
        </p:txBody>
      </p:sp>
      <p:sp>
        <p:nvSpPr>
          <p:cNvPr id="312328" name="Line 8"/>
          <p:cNvSpPr>
            <a:spLocks noChangeShapeType="1"/>
          </p:cNvSpPr>
          <p:nvPr/>
        </p:nvSpPr>
        <p:spPr bwMode="auto">
          <a:xfrm flipV="1">
            <a:off x="2927648" y="4725144"/>
            <a:ext cx="503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58 1.11111E-6 L 0.04245 -0.010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 descr="ribera_giacob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692151"/>
            <a:ext cx="7578725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6" name="Rectangle 6"/>
          <p:cNvSpPr>
            <a:spLocks noChangeArrowheads="1"/>
          </p:cNvSpPr>
          <p:nvPr/>
        </p:nvSpPr>
        <p:spPr bwMode="auto">
          <a:xfrm>
            <a:off x="2351089" y="115888"/>
            <a:ext cx="7280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Jusepe De Ribera, "Il sogno di Giacobbe"  Museo del Prado (Madrid).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7" name="Picture 7" descr="DSC036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730250"/>
            <a:ext cx="50165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40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3392" y="1664469"/>
            <a:ext cx="11161240" cy="3529062"/>
          </a:xfrm>
          <a:solidFill>
            <a:srgbClr val="FFFFCC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it-IT" altLang="it-IT" sz="1000" i="1" dirty="0"/>
          </a:p>
          <a:p>
            <a:pPr eaLnBrk="1" hangingPunct="1">
              <a:buFontTx/>
              <a:buNone/>
            </a:pPr>
            <a:r>
              <a:rPr lang="it-IT" altLang="it-IT" dirty="0" smtClean="0"/>
              <a:t>La notte prima dell'incontro con </a:t>
            </a:r>
            <a:r>
              <a:rPr lang="it-IT" altLang="it-IT" b="1" dirty="0" smtClean="0"/>
              <a:t>Esau </a:t>
            </a:r>
          </a:p>
          <a:p>
            <a:pPr eaLnBrk="1" hangingPunct="1">
              <a:buFontTx/>
              <a:buNone/>
            </a:pPr>
            <a:r>
              <a:rPr lang="it-IT" altLang="it-IT" dirty="0" smtClean="0"/>
              <a:t>ebbe una misteriosa lotta con un uomo fino all'alba (</a:t>
            </a:r>
            <a:r>
              <a:rPr lang="it-IT" altLang="it-IT" b="1" dirty="0" smtClean="0"/>
              <a:t>angelo</a:t>
            </a:r>
            <a:r>
              <a:rPr lang="it-IT" altLang="it-IT" dirty="0" smtClean="0"/>
              <a:t>). </a:t>
            </a:r>
          </a:p>
          <a:p>
            <a:pPr eaLnBrk="1" hangingPunct="1">
              <a:buFontTx/>
              <a:buNone/>
            </a:pPr>
            <a:r>
              <a:rPr lang="it-IT" altLang="it-IT" dirty="0" smtClean="0"/>
              <a:t>Vedendo che non riusciva a vincerlo, </a:t>
            </a:r>
          </a:p>
          <a:p>
            <a:pPr eaLnBrk="1" hangingPunct="1">
              <a:buFontTx/>
              <a:buNone/>
            </a:pPr>
            <a:r>
              <a:rPr lang="it-IT" altLang="it-IT" dirty="0" smtClean="0"/>
              <a:t>l'uomo lo colpì al nervo sciatico rendendolo claudicante, </a:t>
            </a:r>
          </a:p>
          <a:p>
            <a:pPr eaLnBrk="1" hangingPunct="1">
              <a:buFontTx/>
              <a:buNone/>
            </a:pPr>
            <a:r>
              <a:rPr lang="it-IT" altLang="it-IT" dirty="0" smtClean="0"/>
              <a:t>ma Giacobbe continuò a lottare, finché l'uomo gli chiese di lasciarlo andare.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damo ed Eva 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333375"/>
            <a:ext cx="7273925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883" name="Rectangle 3"/>
          <p:cNvSpPr>
            <a:spLocks noChangeArrowheads="1"/>
          </p:cNvSpPr>
          <p:nvPr/>
        </p:nvSpPr>
        <p:spPr bwMode="auto">
          <a:xfrm>
            <a:off x="3216275" y="1412875"/>
            <a:ext cx="1511300" cy="34559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34884" name="Rectangle 4"/>
          <p:cNvSpPr>
            <a:spLocks noChangeArrowheads="1"/>
          </p:cNvSpPr>
          <p:nvPr/>
        </p:nvSpPr>
        <p:spPr bwMode="auto">
          <a:xfrm>
            <a:off x="8328026" y="2176464"/>
            <a:ext cx="1871663" cy="46815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34885" name="Rectangle 5"/>
          <p:cNvSpPr>
            <a:spLocks noChangeArrowheads="1"/>
          </p:cNvSpPr>
          <p:nvPr/>
        </p:nvSpPr>
        <p:spPr bwMode="auto">
          <a:xfrm>
            <a:off x="551384" y="836712"/>
            <a:ext cx="4557658" cy="369332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/>
              <a:t>Adamo ed Eva si nutrono del frutto proibito</a:t>
            </a:r>
          </a:p>
        </p:txBody>
      </p:sp>
      <p:sp>
        <p:nvSpPr>
          <p:cNvPr id="634886" name="Rectangle 6"/>
          <p:cNvSpPr>
            <a:spLocks noChangeArrowheads="1"/>
          </p:cNvSpPr>
          <p:nvPr/>
        </p:nvSpPr>
        <p:spPr bwMode="auto">
          <a:xfrm>
            <a:off x="6982178" y="1566307"/>
            <a:ext cx="5019323" cy="369332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/>
              <a:t>Adamo ed Eva vengono allontanati dal giardino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34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634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1250"/>
                                        <p:tgtEl>
                                          <p:spTgt spid="634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34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1250"/>
                                        <p:tgtEl>
                                          <p:spTgt spid="6348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3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634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34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6348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1000"/>
                                        <p:tgtEl>
                                          <p:spTgt spid="6348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3" grpId="0" animBg="1"/>
      <p:bldP spid="634883" grpId="1" animBg="1"/>
      <p:bldP spid="634884" grpId="0" animBg="1"/>
      <p:bldP spid="634884" grpId="1" animBg="1"/>
      <p:bldP spid="634885" grpId="0" animBg="1"/>
      <p:bldP spid="634885" grpId="1" animBg="1"/>
      <p:bldP spid="634886" grpId="0" animBg="1"/>
      <p:bldP spid="634886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DSC036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260351"/>
            <a:ext cx="6265863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Rectangle 5"/>
          <p:cNvSpPr>
            <a:spLocks noChangeArrowheads="1"/>
          </p:cNvSpPr>
          <p:nvPr/>
        </p:nvSpPr>
        <p:spPr bwMode="auto">
          <a:xfrm>
            <a:off x="7799388" y="582613"/>
            <a:ext cx="908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/>
              <a:t>Genesi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112224" y="620688"/>
            <a:ext cx="2879725" cy="30956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sz="2400" b="1" dirty="0">
                <a:solidFill>
                  <a:schemeClr val="bg1"/>
                </a:solidFill>
              </a:rPr>
              <a:t>Rembrandt </a:t>
            </a:r>
            <a:br>
              <a:rPr lang="it-IT" altLang="it-IT" sz="2400" b="1" dirty="0">
                <a:solidFill>
                  <a:schemeClr val="bg1"/>
                </a:solidFill>
              </a:rPr>
            </a:br>
            <a:r>
              <a:rPr lang="it-IT" altLang="it-IT" sz="1800" dirty="0">
                <a:solidFill>
                  <a:schemeClr val="bg1"/>
                </a:solidFill>
              </a:rPr>
              <a:t/>
            </a:r>
            <a:br>
              <a:rPr lang="it-IT" altLang="it-IT" sz="1800" dirty="0">
                <a:solidFill>
                  <a:schemeClr val="bg1"/>
                </a:solidFill>
              </a:rPr>
            </a:br>
            <a:r>
              <a:rPr lang="it-IT" altLang="it-IT" sz="2000" i="1" dirty="0">
                <a:solidFill>
                  <a:schemeClr val="bg1"/>
                </a:solidFill>
              </a:rPr>
              <a:t>Giacobbe e l'Angelo</a:t>
            </a:r>
            <a:r>
              <a:rPr lang="it-IT" altLang="it-IT" sz="2000" dirty="0">
                <a:solidFill>
                  <a:schemeClr val="bg1"/>
                </a:solidFill>
              </a:rPr>
              <a:t>,</a:t>
            </a:r>
            <a:br>
              <a:rPr lang="it-IT" altLang="it-IT" sz="2000" dirty="0">
                <a:solidFill>
                  <a:schemeClr val="bg1"/>
                </a:solidFill>
              </a:rPr>
            </a:br>
            <a:r>
              <a:rPr lang="it-IT" altLang="it-IT" sz="2400" b="1" dirty="0">
                <a:solidFill>
                  <a:schemeClr val="bg1"/>
                </a:solidFill>
              </a:rPr>
              <a:t>1659</a:t>
            </a:r>
            <a:br>
              <a:rPr lang="it-IT" altLang="it-IT" sz="2400" b="1" dirty="0">
                <a:solidFill>
                  <a:schemeClr val="bg1"/>
                </a:solidFill>
              </a:rPr>
            </a:br>
            <a:r>
              <a:rPr lang="it-IT" altLang="it-IT" sz="2000" dirty="0">
                <a:solidFill>
                  <a:schemeClr val="bg1"/>
                </a:solidFill>
              </a:rPr>
              <a:t/>
            </a:r>
            <a:br>
              <a:rPr lang="it-IT" altLang="it-IT" sz="2000" dirty="0">
                <a:solidFill>
                  <a:schemeClr val="bg1"/>
                </a:solidFill>
              </a:rPr>
            </a:br>
            <a:r>
              <a:rPr lang="it-IT" altLang="it-IT" sz="2000" dirty="0">
                <a:solidFill>
                  <a:schemeClr val="bg1"/>
                </a:solidFill>
              </a:rPr>
              <a:t>Berlino, </a:t>
            </a:r>
            <a:r>
              <a:rPr lang="it-IT" altLang="it-IT" sz="2000" dirty="0" err="1">
                <a:solidFill>
                  <a:schemeClr val="bg1"/>
                </a:solidFill>
              </a:rPr>
              <a:t>Gemaldegalerie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endParaRPr lang="it-IT" altLang="it-IT" sz="4800" dirty="0"/>
          </a:p>
        </p:txBody>
      </p:sp>
      <p:pic>
        <p:nvPicPr>
          <p:cNvPr id="114691" name="Picture 6" descr="Giacobbe Angelo Rembr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88914"/>
            <a:ext cx="5499100" cy="650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8" name="Rectangle 6"/>
          <p:cNvSpPr>
            <a:spLocks noChangeArrowheads="1"/>
          </p:cNvSpPr>
          <p:nvPr/>
        </p:nvSpPr>
        <p:spPr bwMode="auto">
          <a:xfrm>
            <a:off x="7319964" y="476250"/>
            <a:ext cx="2808287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chemeClr val="bg1"/>
                </a:solidFill>
              </a:rPr>
              <a:t>Eugène </a:t>
            </a:r>
            <a:r>
              <a:rPr lang="it-IT" altLang="it-IT" sz="2400" b="1" dirty="0" err="1">
                <a:solidFill>
                  <a:schemeClr val="bg1"/>
                </a:solidFill>
              </a:rPr>
              <a:t>Delacroix</a:t>
            </a:r>
            <a:endParaRPr lang="it-IT" altLang="it-IT" sz="24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chemeClr val="bg1"/>
                </a:solidFill>
              </a:rPr>
              <a:t>(particolare)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chemeClr val="bg1"/>
                </a:solidFill>
              </a:rPr>
              <a:t>Lotta di Giacobbe con l’Angelo 1860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 dirty="0">
              <a:solidFill>
                <a:schemeClr val="bg1"/>
              </a:solidFill>
            </a:endParaRPr>
          </a:p>
        </p:txBody>
      </p:sp>
      <p:pic>
        <p:nvPicPr>
          <p:cNvPr id="115715" name="Picture 7" descr="Giacobbe Angelo Delacro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260351"/>
            <a:ext cx="4297362" cy="643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2" name="Picture 10" descr="Delacroix01-Giacob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2276475"/>
            <a:ext cx="308768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8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48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112224" y="908720"/>
            <a:ext cx="3168352" cy="367347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sz="2400" dirty="0"/>
              <a:t/>
            </a:r>
            <a:br>
              <a:rPr lang="it-IT" altLang="it-IT" sz="2400" dirty="0"/>
            </a:br>
            <a:r>
              <a:rPr lang="it-IT" altLang="it-IT" sz="2800" b="1" dirty="0" err="1">
                <a:solidFill>
                  <a:schemeClr val="bg1"/>
                </a:solidFill>
              </a:rPr>
              <a:t>Hendrik</a:t>
            </a:r>
            <a:r>
              <a:rPr lang="it-IT" altLang="it-IT" sz="2800" b="1" dirty="0">
                <a:solidFill>
                  <a:schemeClr val="bg1"/>
                </a:solidFill>
              </a:rPr>
              <a:t> Andersen</a:t>
            </a:r>
            <a:r>
              <a:rPr lang="it-IT" altLang="it-IT" sz="2800" dirty="0">
                <a:solidFill>
                  <a:schemeClr val="bg1"/>
                </a:solidFill>
              </a:rPr>
              <a:t>,</a:t>
            </a:r>
            <a:br>
              <a:rPr lang="it-IT" altLang="it-IT" sz="2800" dirty="0">
                <a:solidFill>
                  <a:schemeClr val="bg1"/>
                </a:solidFill>
              </a:rPr>
            </a:br>
            <a:r>
              <a:rPr lang="it-IT" altLang="it-IT" sz="2800" dirty="0">
                <a:solidFill>
                  <a:schemeClr val="bg1"/>
                </a:solidFill>
              </a:rPr>
              <a:t/>
            </a:r>
            <a:br>
              <a:rPr lang="it-IT" altLang="it-IT" sz="2800" dirty="0">
                <a:solidFill>
                  <a:schemeClr val="bg1"/>
                </a:solidFill>
              </a:rPr>
            </a:br>
            <a:r>
              <a:rPr lang="it-IT" altLang="it-IT" sz="2000" dirty="0">
                <a:solidFill>
                  <a:schemeClr val="bg1"/>
                </a:solidFill>
              </a:rPr>
              <a:t>Lotta di Giacobbe e l'Angelo, </a:t>
            </a:r>
            <a:br>
              <a:rPr lang="it-IT" altLang="it-IT" sz="2000" dirty="0">
                <a:solidFill>
                  <a:schemeClr val="bg1"/>
                </a:solidFill>
              </a:rPr>
            </a:br>
            <a:r>
              <a:rPr lang="it-IT" altLang="it-IT" sz="2000" dirty="0">
                <a:solidFill>
                  <a:schemeClr val="bg1"/>
                </a:solidFill>
              </a:rPr>
              <a:t/>
            </a:r>
            <a:br>
              <a:rPr lang="it-IT" altLang="it-IT" sz="2000" dirty="0">
                <a:solidFill>
                  <a:schemeClr val="bg1"/>
                </a:solidFill>
              </a:rPr>
            </a:br>
            <a:r>
              <a:rPr lang="it-IT" altLang="it-IT" sz="2000" dirty="0">
                <a:solidFill>
                  <a:schemeClr val="bg1"/>
                </a:solidFill>
              </a:rPr>
              <a:t>gesso 1909 -11</a:t>
            </a:r>
            <a:br>
              <a:rPr lang="it-IT" altLang="it-IT" sz="2000" dirty="0">
                <a:solidFill>
                  <a:schemeClr val="bg1"/>
                </a:solidFill>
              </a:rPr>
            </a:br>
            <a:r>
              <a:rPr lang="it-IT" altLang="it-IT" sz="2000" dirty="0">
                <a:solidFill>
                  <a:schemeClr val="bg1"/>
                </a:solidFill>
              </a:rPr>
              <a:t>Roma, </a:t>
            </a:r>
            <a:r>
              <a:rPr lang="it-IT" altLang="it-IT" sz="2000" dirty="0" smtClean="0">
                <a:solidFill>
                  <a:schemeClr val="bg1"/>
                </a:solidFill>
              </a:rPr>
              <a:t/>
            </a:r>
            <a:br>
              <a:rPr lang="it-IT" altLang="it-IT" sz="2000" dirty="0" smtClean="0">
                <a:solidFill>
                  <a:schemeClr val="bg1"/>
                </a:solidFill>
              </a:rPr>
            </a:br>
            <a:r>
              <a:rPr lang="it-IT" altLang="it-IT" sz="2000" dirty="0" smtClean="0">
                <a:solidFill>
                  <a:schemeClr val="bg1"/>
                </a:solidFill>
              </a:rPr>
              <a:t>Museo </a:t>
            </a:r>
            <a:r>
              <a:rPr lang="it-IT" altLang="it-IT" sz="2000" dirty="0" err="1" smtClean="0">
                <a:solidFill>
                  <a:schemeClr val="bg1"/>
                </a:solidFill>
              </a:rPr>
              <a:t>Hendrik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smtClean="0">
                <a:solidFill>
                  <a:schemeClr val="bg1"/>
                </a:solidFill>
              </a:rPr>
              <a:t>Andersen</a:t>
            </a:r>
            <a:endParaRPr lang="it-IT" altLang="it-IT" dirty="0" smtClean="0">
              <a:solidFill>
                <a:schemeClr val="bg1"/>
              </a:solidFill>
            </a:endParaRPr>
          </a:p>
        </p:txBody>
      </p:sp>
      <p:pic>
        <p:nvPicPr>
          <p:cNvPr id="117763" name="Picture 6" descr="Giacobbe Angelo Ander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15888"/>
            <a:ext cx="4937125" cy="657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9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5" name="Rectangle 3"/>
          <p:cNvSpPr>
            <a:spLocks noChangeArrowheads="1"/>
          </p:cNvSpPr>
          <p:nvPr/>
        </p:nvSpPr>
        <p:spPr bwMode="auto">
          <a:xfrm>
            <a:off x="2424113" y="1193800"/>
            <a:ext cx="17192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Abramo</a:t>
            </a:r>
            <a:endParaRPr lang="it-IT" altLang="it-IT"/>
          </a:p>
        </p:txBody>
      </p:sp>
      <p:sp>
        <p:nvSpPr>
          <p:cNvPr id="376836" name="Rectangle 4"/>
          <p:cNvSpPr>
            <a:spLocks noChangeArrowheads="1"/>
          </p:cNvSpPr>
          <p:nvPr/>
        </p:nvSpPr>
        <p:spPr bwMode="auto">
          <a:xfrm>
            <a:off x="2927351" y="2708275"/>
            <a:ext cx="14462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b="1" dirty="0"/>
              <a:t>Isacco</a:t>
            </a:r>
          </a:p>
        </p:txBody>
      </p:sp>
      <p:sp>
        <p:nvSpPr>
          <p:cNvPr id="376837" name="Rectangle 5"/>
          <p:cNvSpPr>
            <a:spLocks noChangeArrowheads="1"/>
          </p:cNvSpPr>
          <p:nvPr/>
        </p:nvSpPr>
        <p:spPr bwMode="auto">
          <a:xfrm>
            <a:off x="5448301" y="2781300"/>
            <a:ext cx="21367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dirty="0"/>
              <a:t>+ Rebecca</a:t>
            </a:r>
          </a:p>
        </p:txBody>
      </p:sp>
      <p:sp>
        <p:nvSpPr>
          <p:cNvPr id="376838" name="Rectangle 6"/>
          <p:cNvSpPr>
            <a:spLocks noChangeArrowheads="1"/>
          </p:cNvSpPr>
          <p:nvPr/>
        </p:nvSpPr>
        <p:spPr bwMode="auto">
          <a:xfrm>
            <a:off x="5183188" y="4076700"/>
            <a:ext cx="41529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3400" b="1" dirty="0"/>
              <a:t>Giacobbe</a:t>
            </a:r>
            <a:r>
              <a:rPr lang="it-IT" altLang="it-IT" sz="3400" b="1" dirty="0">
                <a:solidFill>
                  <a:srgbClr val="003399"/>
                </a:solidFill>
              </a:rPr>
              <a:t> </a:t>
            </a:r>
            <a:r>
              <a:rPr lang="it-IT" altLang="it-IT" sz="2400" dirty="0">
                <a:solidFill>
                  <a:srgbClr val="003399"/>
                </a:solidFill>
              </a:rPr>
              <a:t>(detto Israele)</a:t>
            </a:r>
          </a:p>
        </p:txBody>
      </p:sp>
      <p:sp>
        <p:nvSpPr>
          <p:cNvPr id="376839" name="Line 7"/>
          <p:cNvSpPr>
            <a:spLocks noChangeShapeType="1"/>
          </p:cNvSpPr>
          <p:nvPr/>
        </p:nvSpPr>
        <p:spPr bwMode="auto">
          <a:xfrm>
            <a:off x="4008438" y="1916113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76840" name="Line 8"/>
          <p:cNvSpPr>
            <a:spLocks noChangeShapeType="1"/>
          </p:cNvSpPr>
          <p:nvPr/>
        </p:nvSpPr>
        <p:spPr bwMode="auto">
          <a:xfrm>
            <a:off x="4440239" y="314166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76841" name="Line 9"/>
          <p:cNvSpPr>
            <a:spLocks noChangeShapeType="1"/>
          </p:cNvSpPr>
          <p:nvPr/>
        </p:nvSpPr>
        <p:spPr bwMode="auto">
          <a:xfrm flipH="1">
            <a:off x="4800600" y="3357564"/>
            <a:ext cx="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76843" name="Rectangle 11"/>
          <p:cNvSpPr>
            <a:spLocks noChangeArrowheads="1"/>
          </p:cNvSpPr>
          <p:nvPr/>
        </p:nvSpPr>
        <p:spPr bwMode="auto">
          <a:xfrm>
            <a:off x="4800601" y="5229226"/>
            <a:ext cx="4014240" cy="1154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3000" b="1" dirty="0"/>
              <a:t>12 figli 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3000" b="1" dirty="0"/>
              <a:t>(fra i quali Giuseppe)</a:t>
            </a:r>
          </a:p>
        </p:txBody>
      </p:sp>
      <p:sp>
        <p:nvSpPr>
          <p:cNvPr id="376844" name="Line 12"/>
          <p:cNvSpPr>
            <a:spLocks noChangeShapeType="1"/>
          </p:cNvSpPr>
          <p:nvPr/>
        </p:nvSpPr>
        <p:spPr bwMode="auto">
          <a:xfrm>
            <a:off x="6311900" y="4652963"/>
            <a:ext cx="71438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76845" name="Rectangle 13"/>
          <p:cNvSpPr>
            <a:spLocks noChangeArrowheads="1"/>
          </p:cNvSpPr>
          <p:nvPr/>
        </p:nvSpPr>
        <p:spPr bwMode="auto">
          <a:xfrm>
            <a:off x="4943476" y="1268413"/>
            <a:ext cx="12430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800"/>
              <a:t>+ Sara</a:t>
            </a:r>
          </a:p>
        </p:txBody>
      </p:sp>
      <p:sp>
        <p:nvSpPr>
          <p:cNvPr id="376846" name="Line 14"/>
          <p:cNvSpPr>
            <a:spLocks noChangeShapeType="1"/>
          </p:cNvSpPr>
          <p:nvPr/>
        </p:nvSpPr>
        <p:spPr bwMode="auto">
          <a:xfrm>
            <a:off x="4224338" y="155733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76847" name="Rectangle 15"/>
          <p:cNvSpPr>
            <a:spLocks noChangeArrowheads="1"/>
          </p:cNvSpPr>
          <p:nvPr/>
        </p:nvSpPr>
        <p:spPr bwMode="auto">
          <a:xfrm>
            <a:off x="3503613" y="4094164"/>
            <a:ext cx="1447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dirty="0" err="1"/>
              <a:t>Esaù</a:t>
            </a:r>
            <a:r>
              <a:rPr lang="it-IT" altLang="it-IT" dirty="0"/>
              <a:t> 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6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6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6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376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6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376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376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376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250"/>
                                        <p:tgtEl>
                                          <p:spTgt spid="376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76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6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3768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3768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3768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68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68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decel="100000"/>
                                        <p:tgtEl>
                                          <p:spTgt spid="376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decel="100000"/>
                                        <p:tgtEl>
                                          <p:spTgt spid="376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6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6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376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835" grpId="0"/>
      <p:bldP spid="376836" grpId="0"/>
      <p:bldP spid="376836" grpId="1"/>
      <p:bldP spid="376837" grpId="0"/>
      <p:bldP spid="376838" grpId="0" animBg="1"/>
      <p:bldP spid="376838" grpId="1" animBg="1"/>
      <p:bldP spid="376841" grpId="0" animBg="1"/>
      <p:bldP spid="376843" grpId="0" animBg="1"/>
      <p:bldP spid="376843" grpId="1" animBg="1"/>
      <p:bldP spid="376845" grpId="0"/>
      <p:bldP spid="376847" grpId="0"/>
      <p:bldP spid="376847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3352" y="188913"/>
            <a:ext cx="11233248" cy="6480175"/>
          </a:xfrm>
          <a:solidFill>
            <a:srgbClr val="FFFFCC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sz="4400" b="1" dirty="0"/>
              <a:t>GIUSEPPE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2800" dirty="0"/>
              <a:t>Fra i dodici figli d’Israele, vi era Giuseppe.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2800" dirty="0"/>
              <a:t>Egli era il prediletto e, per le sue profezie di grandezza, fu perseguitato e invidiato dai suoi fratelli.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2800" dirty="0"/>
              <a:t>L’odio fu così elevato che lo vollero </a:t>
            </a:r>
            <a:r>
              <a:rPr lang="it-IT" altLang="it-IT" sz="2800" b="1" i="1" u="sng" dirty="0">
                <a:solidFill>
                  <a:srgbClr val="FF0000"/>
                </a:solidFill>
              </a:rPr>
              <a:t>uccidere</a:t>
            </a:r>
            <a:r>
              <a:rPr lang="it-IT" altLang="it-IT" sz="2800" dirty="0"/>
              <a:t>, ma poi </a:t>
            </a:r>
            <a:r>
              <a:rPr lang="it-IT" altLang="it-IT" sz="2800" b="1" i="1" u="sng" dirty="0">
                <a:solidFill>
                  <a:srgbClr val="FF0000"/>
                </a:solidFill>
              </a:rPr>
              <a:t>al suo posto uccisero un agnello - capretto</a:t>
            </a:r>
            <a:r>
              <a:rPr lang="it-IT" altLang="it-IT" sz="2800" dirty="0"/>
              <a:t> per sporcare di sangue i suoi vestiti e far credere al padre Giacobbe che è stato sbranato da un leone.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2800" dirty="0"/>
              <a:t>Giuseppe lo vendettero di nascosto come schiavo in Egitto.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4"/>
          <p:cNvSpPr>
            <a:spLocks noChangeArrowheads="1"/>
          </p:cNvSpPr>
          <p:nvPr/>
        </p:nvSpPr>
        <p:spPr bwMode="auto">
          <a:xfrm>
            <a:off x="3180779" y="2090172"/>
            <a:ext cx="5830442" cy="2677656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5000"/>
              </a:lnSpc>
              <a:spcBef>
                <a:spcPct val="30000"/>
              </a:spcBef>
              <a:buFontTx/>
              <a:buNone/>
            </a:pPr>
            <a:r>
              <a:rPr lang="it-IT" altLang="it-IT" b="1" dirty="0"/>
              <a:t>Giuseppe</a:t>
            </a:r>
            <a:r>
              <a:rPr lang="it-IT" altLang="it-IT" dirty="0"/>
              <a:t> lo vollero </a:t>
            </a:r>
            <a:r>
              <a:rPr lang="it-IT" altLang="it-IT" b="1" dirty="0">
                <a:solidFill>
                  <a:srgbClr val="FF0000"/>
                </a:solidFill>
              </a:rPr>
              <a:t>uccidere</a:t>
            </a:r>
            <a:r>
              <a:rPr lang="it-IT" altLang="it-IT" dirty="0"/>
              <a:t>, </a:t>
            </a:r>
          </a:p>
          <a:p>
            <a:pPr algn="ctr" eaLnBrk="1" hangingPunct="1">
              <a:lnSpc>
                <a:spcPct val="155000"/>
              </a:lnSpc>
              <a:spcBef>
                <a:spcPct val="30000"/>
              </a:spcBef>
              <a:buFontTx/>
              <a:buNone/>
            </a:pPr>
            <a:r>
              <a:rPr lang="it-IT" altLang="it-IT" dirty="0"/>
              <a:t>ma </a:t>
            </a:r>
            <a:r>
              <a:rPr lang="it-IT" altLang="it-IT" dirty="0" smtClean="0"/>
              <a:t>poi, </a:t>
            </a:r>
            <a:r>
              <a:rPr lang="it-IT" altLang="it-IT" b="1" dirty="0" smtClean="0"/>
              <a:t>al </a:t>
            </a:r>
            <a:r>
              <a:rPr lang="it-IT" altLang="it-IT" b="1" dirty="0"/>
              <a:t>suo </a:t>
            </a:r>
            <a:r>
              <a:rPr lang="it-IT" altLang="it-IT" b="1" dirty="0" smtClean="0"/>
              <a:t>posto, </a:t>
            </a:r>
          </a:p>
          <a:p>
            <a:pPr algn="ctr" eaLnBrk="1" hangingPunct="1">
              <a:lnSpc>
                <a:spcPct val="155000"/>
              </a:lnSpc>
              <a:spcBef>
                <a:spcPct val="30000"/>
              </a:spcBef>
              <a:buFontTx/>
              <a:buNone/>
            </a:pPr>
            <a:r>
              <a:rPr lang="it-IT" altLang="it-IT" b="1" dirty="0" smtClean="0"/>
              <a:t>fu </a:t>
            </a:r>
            <a:r>
              <a:rPr lang="it-IT" altLang="it-IT" b="1" dirty="0"/>
              <a:t>ucciso un </a:t>
            </a:r>
            <a:r>
              <a:rPr lang="it-IT" altLang="it-IT" b="1" dirty="0" smtClean="0">
                <a:solidFill>
                  <a:srgbClr val="FF0000"/>
                </a:solidFill>
              </a:rPr>
              <a:t>AGNELLO</a:t>
            </a:r>
            <a:endParaRPr lang="it-IT" alt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57" y="476672"/>
            <a:ext cx="7555687" cy="5652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243626" y="6255000"/>
            <a:ext cx="7704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Giuseppe venduto dai fratelli. Opera di Antonio del Castillo, XVII sec.</a:t>
            </a:r>
          </a:p>
        </p:txBody>
      </p:sp>
    </p:spTree>
    <p:extLst>
      <p:ext uri="{BB962C8B-B14F-4D97-AF65-F5344CB8AC3E}">
        <p14:creationId xmlns:p14="http://schemas.microsoft.com/office/powerpoint/2010/main" val="2762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9376" y="404813"/>
            <a:ext cx="11089232" cy="6048375"/>
          </a:xfrm>
          <a:solidFill>
            <a:srgbClr val="FFFFCC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Ben presto Giuseppe divenne </a:t>
            </a:r>
            <a:r>
              <a:rPr lang="it-IT" altLang="it-IT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viceré del Faraone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d’Egitto in un periodo straordinario.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  In quel territorio sovrabbondavano i viveri, mentre nelle regioni circostanti vi era un periodo di grande carestia.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Un giorno i figli d’Israele andarono a comperare il grano in Egitto, Giuseppe li riconobbe, li </a:t>
            </a: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perdonò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e li accolse con il padre Giacobbe.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Offrì loro gli alimenti e le abitazioni.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39" y="297320"/>
            <a:ext cx="7784122" cy="6012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387588" y="6309320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Giuseppe interpreta i sogni del faraone. Scuola Veneziana, sec. XVIII</a:t>
            </a:r>
          </a:p>
        </p:txBody>
      </p:sp>
    </p:spTree>
    <p:extLst>
      <p:ext uri="{BB962C8B-B14F-4D97-AF65-F5344CB8AC3E}">
        <p14:creationId xmlns:p14="http://schemas.microsoft.com/office/powerpoint/2010/main" val="266170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St Arte rinascimento 1400 - 1500   (85) 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" t="2444"/>
          <a:stretch/>
        </p:blipFill>
        <p:spPr bwMode="auto">
          <a:xfrm>
            <a:off x="2495600" y="1340768"/>
            <a:ext cx="7270701" cy="428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4524376" y="4797426"/>
            <a:ext cx="5903913" cy="9366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2135189" y="1052514"/>
            <a:ext cx="288925" cy="48974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34536" name="Rectangle 8"/>
          <p:cNvSpPr>
            <a:spLocks noChangeArrowheads="1"/>
          </p:cNvSpPr>
          <p:nvPr/>
        </p:nvSpPr>
        <p:spPr bwMode="auto">
          <a:xfrm>
            <a:off x="2279651" y="4797426"/>
            <a:ext cx="2303463" cy="9366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" name="Rettangolo 1"/>
          <p:cNvSpPr/>
          <p:nvPr/>
        </p:nvSpPr>
        <p:spPr>
          <a:xfrm>
            <a:off x="2495600" y="4725144"/>
            <a:ext cx="7270701" cy="722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534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14" y="332656"/>
            <a:ext cx="5627572" cy="5508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3" name="Rettangolo 2"/>
          <p:cNvSpPr/>
          <p:nvPr/>
        </p:nvSpPr>
        <p:spPr>
          <a:xfrm>
            <a:off x="2467819" y="5840656"/>
            <a:ext cx="7256362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solidFill>
                  <a:schemeClr val="bg1"/>
                </a:solidFill>
              </a:rPr>
              <a:t>Giuseppe si fa riconoscere dai fratelli (1657</a:t>
            </a:r>
            <a:r>
              <a:rPr lang="it-IT" dirty="0" smtClean="0">
                <a:solidFill>
                  <a:schemeClr val="bg1"/>
                </a:solidFill>
              </a:rPr>
              <a:t>) di Pier Francesco Mola</a:t>
            </a:r>
            <a:r>
              <a:rPr lang="it-IT" dirty="0">
                <a:solidFill>
                  <a:schemeClr val="bg1"/>
                </a:solidFill>
              </a:rPr>
              <a:t> </a:t>
            </a:r>
            <a:endParaRPr lang="it-IT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dirty="0" smtClean="0">
                <a:solidFill>
                  <a:schemeClr val="bg1"/>
                </a:solidFill>
              </a:rPr>
              <a:t>Galleria </a:t>
            </a:r>
            <a:r>
              <a:rPr lang="it-IT" dirty="0">
                <a:solidFill>
                  <a:schemeClr val="bg1"/>
                </a:solidFill>
              </a:rPr>
              <a:t>di Alessandro VII (Sala Gialla), Palazzo del Quirinale, Roma</a:t>
            </a:r>
          </a:p>
        </p:txBody>
      </p:sp>
    </p:spTree>
    <p:extLst>
      <p:ext uri="{BB962C8B-B14F-4D97-AF65-F5344CB8AC3E}">
        <p14:creationId xmlns:p14="http://schemas.microsoft.com/office/powerpoint/2010/main" val="182903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DSC0920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69" y="100013"/>
            <a:ext cx="7205663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595" name="Rectangle 3"/>
          <p:cNvSpPr>
            <a:spLocks noChangeArrowheads="1"/>
          </p:cNvSpPr>
          <p:nvPr/>
        </p:nvSpPr>
        <p:spPr bwMode="auto">
          <a:xfrm>
            <a:off x="6672064" y="116632"/>
            <a:ext cx="3024336" cy="11525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2596" name="Rectangle 4"/>
          <p:cNvSpPr>
            <a:spLocks noChangeArrowheads="1"/>
          </p:cNvSpPr>
          <p:nvPr/>
        </p:nvSpPr>
        <p:spPr bwMode="auto">
          <a:xfrm>
            <a:off x="396897" y="3353758"/>
            <a:ext cx="2085578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400" dirty="0"/>
              <a:t>Consegna di Giuseppe al Faraone</a:t>
            </a:r>
          </a:p>
        </p:txBody>
      </p:sp>
      <p:sp>
        <p:nvSpPr>
          <p:cNvPr id="622597" name="Rectangle 5"/>
          <p:cNvSpPr>
            <a:spLocks noChangeArrowheads="1"/>
          </p:cNvSpPr>
          <p:nvPr/>
        </p:nvSpPr>
        <p:spPr bwMode="auto">
          <a:xfrm>
            <a:off x="2944664" y="2281294"/>
            <a:ext cx="1712074" cy="107246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2598" name="Rectangle 6"/>
          <p:cNvSpPr>
            <a:spLocks noChangeArrowheads="1"/>
          </p:cNvSpPr>
          <p:nvPr/>
        </p:nvSpPr>
        <p:spPr bwMode="auto">
          <a:xfrm>
            <a:off x="9840416" y="165425"/>
            <a:ext cx="2016223" cy="26377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400" dirty="0"/>
              <a:t>I fratelli di Giuseppe invece di ucciderlo,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400" dirty="0"/>
              <a:t>ascoltarono Giuda </a:t>
            </a:r>
            <a:endParaRPr lang="it-IT" altLang="it-IT" sz="1400" dirty="0" smtClean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400" dirty="0" smtClean="0"/>
              <a:t>e </a:t>
            </a:r>
            <a:r>
              <a:rPr lang="it-IT" altLang="it-IT" sz="1400" dirty="0"/>
              <a:t>lo vendettero </a:t>
            </a:r>
            <a:endParaRPr lang="it-IT" altLang="it-IT" sz="1400" dirty="0" smtClean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400" dirty="0" smtClean="0"/>
              <a:t>ai </a:t>
            </a:r>
            <a:r>
              <a:rPr lang="it-IT" altLang="it-IT" sz="1400" dirty="0"/>
              <a:t>mercanti ismaeliti che in seguito </a:t>
            </a:r>
            <a:endParaRPr lang="it-IT" altLang="it-IT" sz="1400" dirty="0" smtClean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400" dirty="0" smtClean="0"/>
              <a:t>lo </a:t>
            </a:r>
            <a:r>
              <a:rPr lang="it-IT" altLang="it-IT" sz="1400" dirty="0"/>
              <a:t>rivendettero fino ad arrivare al Re d’Egitto.</a:t>
            </a:r>
          </a:p>
        </p:txBody>
      </p:sp>
      <p:sp>
        <p:nvSpPr>
          <p:cNvPr id="622599" name="Rectangle 7"/>
          <p:cNvSpPr>
            <a:spLocks noChangeArrowheads="1"/>
          </p:cNvSpPr>
          <p:nvPr/>
        </p:nvSpPr>
        <p:spPr bwMode="auto">
          <a:xfrm>
            <a:off x="3153001" y="3356794"/>
            <a:ext cx="1295400" cy="5762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2600" name="Rectangle 8"/>
          <p:cNvSpPr>
            <a:spLocks noChangeArrowheads="1"/>
          </p:cNvSpPr>
          <p:nvPr/>
        </p:nvSpPr>
        <p:spPr bwMode="auto">
          <a:xfrm>
            <a:off x="615582" y="1584374"/>
            <a:ext cx="1866893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30000"/>
              </a:spcBef>
              <a:buFontTx/>
              <a:buNone/>
            </a:pPr>
            <a:r>
              <a:rPr lang="it-IT" altLang="it-IT" sz="1400" dirty="0"/>
              <a:t>Giuseppe interpreta il sogno del Faraone e consiglia di fare provviste.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62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2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2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2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1000"/>
                                        <p:tgtEl>
                                          <p:spTgt spid="622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622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250"/>
                                        <p:tgtEl>
                                          <p:spTgt spid="62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62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1000"/>
                                        <p:tgtEl>
                                          <p:spTgt spid="622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1000"/>
                                        <p:tgtEl>
                                          <p:spTgt spid="622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250"/>
                                        <p:tgtEl>
                                          <p:spTgt spid="62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226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22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22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6" dur="1000"/>
                                        <p:tgtEl>
                                          <p:spTgt spid="622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22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595" grpId="0" animBg="1"/>
      <p:bldP spid="622595" grpId="1" animBg="1"/>
      <p:bldP spid="622596" grpId="0" animBg="1"/>
      <p:bldP spid="622596" grpId="1" animBg="1"/>
      <p:bldP spid="622597" grpId="0" animBg="1"/>
      <p:bldP spid="622597" grpId="1" animBg="1"/>
      <p:bldP spid="622598" grpId="0" animBg="1"/>
      <p:bldP spid="622598" grpId="1" animBg="1"/>
      <p:bldP spid="622599" grpId="0" animBg="1"/>
      <p:bldP spid="622599" grpId="1" animBg="1"/>
      <p:bldP spid="622600" grpId="0" animBg="1"/>
      <p:bldP spid="622600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DSC0920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69" y="100013"/>
            <a:ext cx="7205663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43" name="Rectangle 3"/>
          <p:cNvSpPr>
            <a:spLocks noChangeArrowheads="1"/>
          </p:cNvSpPr>
          <p:nvPr/>
        </p:nvSpPr>
        <p:spPr bwMode="auto">
          <a:xfrm>
            <a:off x="2351584" y="3751262"/>
            <a:ext cx="4466928" cy="309721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4644" name="Rectangle 4"/>
          <p:cNvSpPr>
            <a:spLocks noChangeArrowheads="1"/>
          </p:cNvSpPr>
          <p:nvPr/>
        </p:nvSpPr>
        <p:spPr bwMode="auto">
          <a:xfrm>
            <a:off x="310323" y="3751262"/>
            <a:ext cx="1911387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400" dirty="0"/>
              <a:t>Scoperta della tazza d’oro nel sacco di Beniamino</a:t>
            </a:r>
          </a:p>
        </p:txBody>
      </p:sp>
      <p:sp>
        <p:nvSpPr>
          <p:cNvPr id="624646" name="Rectangle 6"/>
          <p:cNvSpPr>
            <a:spLocks noChangeArrowheads="1"/>
          </p:cNvSpPr>
          <p:nvPr/>
        </p:nvSpPr>
        <p:spPr bwMode="auto">
          <a:xfrm>
            <a:off x="6818512" y="3776252"/>
            <a:ext cx="2880320" cy="305421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4647" name="Rectangle 7"/>
          <p:cNvSpPr>
            <a:spLocks noChangeArrowheads="1"/>
          </p:cNvSpPr>
          <p:nvPr/>
        </p:nvSpPr>
        <p:spPr bwMode="auto">
          <a:xfrm>
            <a:off x="8616280" y="3788960"/>
            <a:ext cx="1081386" cy="72016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4648" name="Rectangle 8"/>
          <p:cNvSpPr>
            <a:spLocks noChangeArrowheads="1"/>
          </p:cNvSpPr>
          <p:nvPr/>
        </p:nvSpPr>
        <p:spPr bwMode="auto">
          <a:xfrm>
            <a:off x="9872170" y="3750656"/>
            <a:ext cx="198447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Incontro di Giuseppe con il padre Giacobbe.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9840416" y="5052495"/>
            <a:ext cx="2016224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Giuseppe si fa riconoscere dai fratelli e li perdona.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24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624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1000"/>
                                        <p:tgtEl>
                                          <p:spTgt spid="624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1000"/>
                                        <p:tgtEl>
                                          <p:spTgt spid="624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624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1000"/>
                                        <p:tgtEl>
                                          <p:spTgt spid="624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624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24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1000"/>
                                        <p:tgtEl>
                                          <p:spTgt spid="624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24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3" grpId="0" animBg="1"/>
      <p:bldP spid="624643" grpId="1" animBg="1"/>
      <p:bldP spid="624644" grpId="0" animBg="1"/>
      <p:bldP spid="624644" grpId="1" animBg="1"/>
      <p:bldP spid="624646" grpId="0" animBg="1"/>
      <p:bldP spid="624646" grpId="1" animBg="1"/>
      <p:bldP spid="624647" grpId="0" animBg="1"/>
      <p:bldP spid="624647" grpId="1" animBg="1"/>
      <p:bldP spid="624648" grpId="0" animBg="1"/>
      <p:bldP spid="624648" grpId="1" animBg="1"/>
      <p:bldP spid="9" grpId="0" animBg="1"/>
      <p:bldP spid="9" grpId="1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1716" y="1440458"/>
            <a:ext cx="11208568" cy="3977084"/>
          </a:xfrm>
          <a:solidFill>
            <a:srgbClr val="FFFFCC"/>
          </a:solidFill>
        </p:spPr>
        <p:txBody>
          <a:bodyPr>
            <a:normAutofit/>
          </a:bodyPr>
          <a:lstStyle/>
          <a:p>
            <a:pPr marL="381000" indent="-381000" eaLnBrk="1" hangingPunct="1">
              <a:lnSpc>
                <a:spcPct val="150000"/>
              </a:lnSpc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Con il trascorrere del tempo i figli d'Israele divennero sempre più 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numerosi</a:t>
            </a:r>
          </a:p>
          <a:p>
            <a:pPr marL="381000" indent="-381000" eaLnBrk="1" hangingPunct="1">
              <a:lnSpc>
                <a:spcPct val="150000"/>
              </a:lnSpc>
              <a:buNone/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pericolosi. Potevano, in un prossimo futuro, raggiungere la supremazia politica.</a:t>
            </a:r>
          </a:p>
          <a:p>
            <a:pPr marL="381000" indent="-381000" eaLnBrk="1" hangingPunct="1">
              <a:lnSpc>
                <a:spcPct val="150000"/>
              </a:lnSpc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Per tale motivo, il Faraone li volle distruggere: </a:t>
            </a:r>
          </a:p>
          <a:p>
            <a:pPr marL="381000" indent="-381000" eaLnBrk="1" hangingPunct="1">
              <a:lnSpc>
                <a:spcPct val="150000"/>
              </a:lnSpc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in un primo periodo li trattò come </a:t>
            </a: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schiavi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sottoponendoli ai grandi lavori forzati, </a:t>
            </a:r>
          </a:p>
          <a:p>
            <a:pPr marL="381000" indent="-381000" eaLnBrk="1" hangingPunct="1">
              <a:lnSpc>
                <a:spcPct val="150000"/>
              </a:lnSpc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poi </a:t>
            </a: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ordinò di uccidere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i loro figli maschi.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3"/>
          <p:cNvSpPr>
            <a:spLocks noChangeArrowheads="1"/>
          </p:cNvSpPr>
          <p:nvPr/>
        </p:nvSpPr>
        <p:spPr bwMode="auto">
          <a:xfrm>
            <a:off x="4037013" y="1268760"/>
            <a:ext cx="41179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9600" b="1" dirty="0">
                <a:cs typeface="Arial" panose="020B0604020202020204" pitchFamily="34" charset="0"/>
              </a:rPr>
              <a:t>MOSE’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1774825" y="538978"/>
            <a:ext cx="8642350" cy="578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sz="4400" b="1" dirty="0">
                <a:cs typeface="Arial" panose="020B0604020202020204" pitchFamily="34" charset="0"/>
              </a:rPr>
              <a:t>MOSE’</a:t>
            </a:r>
            <a:r>
              <a:rPr lang="it-IT" altLang="it-IT" sz="4400" dirty="0"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cs typeface="Arial" panose="020B0604020202020204" pitchFamily="34" charset="0"/>
              </a:rPr>
              <a:t>Doveva essere ucciso da bambino</a:t>
            </a:r>
          </a:p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>
                <a:cs typeface="Arial" panose="020B0604020202020204" pitchFamily="34" charset="0"/>
              </a:rPr>
              <a:t>viene </a:t>
            </a:r>
            <a:r>
              <a:rPr lang="it-IT" altLang="it-IT" sz="3600" b="1" dirty="0">
                <a:cs typeface="Arial" panose="020B0604020202020204" pitchFamily="34" charset="0"/>
              </a:rPr>
              <a:t>salvato</a:t>
            </a:r>
            <a:r>
              <a:rPr lang="it-IT" altLang="it-IT" sz="3600" dirty="0">
                <a:cs typeface="Arial" panose="020B0604020202020204" pitchFamily="34" charset="0"/>
              </a:rPr>
              <a:t> dall’acqua del fiume Nilo </a:t>
            </a:r>
          </a:p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sz="4400" dirty="0">
                <a:cs typeface="Arial" panose="020B0604020202020204" pitchFamily="34" charset="0"/>
              </a:rPr>
              <a:t>in una cesta</a:t>
            </a:r>
          </a:p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it-IT" altLang="it-IT" sz="20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sz="4400" dirty="0">
                <a:cs typeface="Arial" panose="020B0604020202020204" pitchFamily="34" charset="0"/>
              </a:rPr>
              <a:t>come </a:t>
            </a:r>
            <a:r>
              <a:rPr lang="it-IT" altLang="it-IT" sz="4400" b="1" dirty="0" smtClean="0">
                <a:solidFill>
                  <a:srgbClr val="0033CC"/>
                </a:solidFill>
                <a:cs typeface="Arial" panose="020B0604020202020204" pitchFamily="34" charset="0"/>
              </a:rPr>
              <a:t>l’ «Arca </a:t>
            </a:r>
            <a:r>
              <a:rPr lang="it-IT" altLang="it-IT" sz="4400" b="1" dirty="0">
                <a:solidFill>
                  <a:srgbClr val="0033CC"/>
                </a:solidFill>
                <a:cs typeface="Arial" panose="020B0604020202020204" pitchFamily="34" charset="0"/>
              </a:rPr>
              <a:t>di </a:t>
            </a:r>
            <a:r>
              <a:rPr lang="it-IT" altLang="it-IT" sz="4400" b="1" dirty="0" smtClean="0">
                <a:solidFill>
                  <a:srgbClr val="0033CC"/>
                </a:solidFill>
                <a:cs typeface="Arial" panose="020B0604020202020204" pitchFamily="34" charset="0"/>
              </a:rPr>
              <a:t>Noè»</a:t>
            </a:r>
            <a:r>
              <a:rPr lang="it-IT" altLang="it-IT" sz="4400" dirty="0" smtClean="0">
                <a:cs typeface="Arial" panose="020B0604020202020204" pitchFamily="34" charset="0"/>
              </a:rPr>
              <a:t> </a:t>
            </a:r>
            <a:endParaRPr lang="it-IT" altLang="it-IT" sz="44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sz="4400" dirty="0">
                <a:cs typeface="Arial" panose="020B0604020202020204" pitchFamily="34" charset="0"/>
              </a:rPr>
              <a:t>sulle acque del diluvio</a:t>
            </a:r>
            <a:r>
              <a:rPr lang="it-IT" altLang="it-IT" sz="4400" dirty="0" smtClean="0">
                <a:cs typeface="Arial" panose="020B0604020202020204" pitchFamily="34" charset="0"/>
              </a:rPr>
              <a:t>…</a:t>
            </a:r>
            <a:endParaRPr lang="it-IT" altLang="it-IT" sz="44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2063751" y="360363"/>
            <a:ext cx="8494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400">
                <a:solidFill>
                  <a:schemeClr val="bg1"/>
                </a:solidFill>
                <a:cs typeface="Arial" panose="020B0604020202020204" pitchFamily="34" charset="0"/>
              </a:rPr>
              <a:t>Roma Vaticano Loggia di Raffaello: Mosè salvato dalle acque</a:t>
            </a:r>
          </a:p>
        </p:txBody>
      </p:sp>
      <p:pic>
        <p:nvPicPr>
          <p:cNvPr id="134147" name="Picture 3" descr="Immagine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4"/>
          <a:stretch/>
        </p:blipFill>
        <p:spPr bwMode="auto">
          <a:xfrm>
            <a:off x="2459857" y="981075"/>
            <a:ext cx="7272287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2208213" y="260350"/>
            <a:ext cx="784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cs typeface="Arial" panose="020B0604020202020204" pitchFamily="34" charset="0"/>
              </a:rPr>
              <a:t>Alma Tadema, Lawrence, Olio su tela  (collezione privata) 1904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cs typeface="Arial" panose="020B0604020202020204" pitchFamily="34" charset="0"/>
              </a:rPr>
              <a:t>Mosè e la figlia del Faraone</a:t>
            </a:r>
          </a:p>
        </p:txBody>
      </p:sp>
      <p:pic>
        <p:nvPicPr>
          <p:cNvPr id="135171" name="Picture 3" descr="Immagine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981076"/>
            <a:ext cx="7948612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Oval 4"/>
          <p:cNvSpPr>
            <a:spLocks noChangeArrowheads="1"/>
          </p:cNvSpPr>
          <p:nvPr/>
        </p:nvSpPr>
        <p:spPr bwMode="auto">
          <a:xfrm>
            <a:off x="5303839" y="1700214"/>
            <a:ext cx="2447925" cy="2593975"/>
          </a:xfrm>
          <a:prstGeom prst="ellipse">
            <a:avLst/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  <p:bldP spid="23556" grpId="1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59396" y="1322810"/>
            <a:ext cx="10873208" cy="4212381"/>
          </a:xfrm>
          <a:solidFill>
            <a:srgbClr val="FFFFCC"/>
          </a:solidFill>
        </p:spPr>
        <p:txBody>
          <a:bodyPr>
            <a:normAutofit fontScale="92500" lnSpcReduction="10000"/>
          </a:bodyPr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Mosè cresce come figlio adottivo del faraone.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Quando </a:t>
            </a: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venne a sapere di essere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 adottivo ebreo.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it-IT" altLang="it-IT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Abbandonò la sua condizione privilegiata</a:t>
            </a: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per seguire la sorte del suo popolo in schiavitù.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1632" y="763770"/>
            <a:ext cx="8528736" cy="533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440239" y="3963171"/>
            <a:ext cx="3311525" cy="212965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7751764" y="4149727"/>
            <a:ext cx="1798636" cy="19431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8328025" y="2319438"/>
            <a:ext cx="1116706" cy="18002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6096000" y="2881710"/>
            <a:ext cx="2232025" cy="10612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137223" name="Rectangle 7"/>
          <p:cNvSpPr>
            <a:spLocks noChangeArrowheads="1"/>
          </p:cNvSpPr>
          <p:nvPr/>
        </p:nvSpPr>
        <p:spPr bwMode="auto">
          <a:xfrm>
            <a:off x="1919288" y="188913"/>
            <a:ext cx="84248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cs typeface="Arial" panose="020B0604020202020204" pitchFamily="34" charset="0"/>
              </a:rPr>
              <a:t>Roma Vaticano, Cappella Sistina, affresco del</a:t>
            </a:r>
            <a:r>
              <a:rPr lang="it-IT" altLang="it-IT" sz="1800" b="1">
                <a:solidFill>
                  <a:schemeClr val="bg1"/>
                </a:solidFill>
                <a:cs typeface="Arial" panose="020B0604020202020204" pitchFamily="34" charset="0"/>
              </a:rPr>
              <a:t> Botticelli</a:t>
            </a:r>
            <a:r>
              <a:rPr lang="it-IT" altLang="it-IT" sz="1800">
                <a:solidFill>
                  <a:schemeClr val="bg1"/>
                </a:solidFill>
                <a:cs typeface="Arial" panose="020B0604020202020204" pitchFamily="34" charset="0"/>
              </a:rPr>
              <a:t> : Mosè e le figlie di </a:t>
            </a:r>
            <a:r>
              <a:rPr lang="it-IT" altLang="it-IT" sz="1800" dirty="0" err="1">
                <a:solidFill>
                  <a:schemeClr val="bg1"/>
                </a:solidFill>
                <a:cs typeface="Arial" panose="020B0604020202020204" pitchFamily="34" charset="0"/>
              </a:rPr>
              <a:t>Jetro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endParaRPr lang="it-IT" altLang="it-IT" sz="1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10506419" y="4473367"/>
            <a:ext cx="1422229" cy="116955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cs typeface="Arial" panose="020B0604020202020204" pitchFamily="34" charset="0"/>
              </a:rPr>
              <a:t>Mosè uccide un egiziano che maltrattava un ebreo schiavo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10453678" y="2234640"/>
            <a:ext cx="1330954" cy="95410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cs typeface="Arial" panose="020B0604020202020204" pitchFamily="34" charset="0"/>
              </a:rPr>
              <a:t>Mosè scappa nel deserto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cs typeface="Arial" panose="020B0604020202020204" pitchFamily="34" charset="0"/>
              </a:rPr>
              <a:t>nella terra di </a:t>
            </a:r>
            <a:r>
              <a:rPr lang="it-IT" altLang="it-IT" sz="1400" dirty="0" err="1">
                <a:cs typeface="Arial" panose="020B0604020202020204" pitchFamily="34" charset="0"/>
              </a:rPr>
              <a:t>Madiam</a:t>
            </a:r>
            <a:endParaRPr lang="it-IT" altLang="it-IT" sz="1400" dirty="0">
              <a:cs typeface="Arial" panose="020B0604020202020204" pitchFamily="34" charset="0"/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4655840" y="2234640"/>
            <a:ext cx="3471947" cy="52322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cs typeface="Arial" panose="020B0604020202020204" pitchFamily="34" charset="0"/>
              </a:rPr>
              <a:t>Mosè difende le figlie di </a:t>
            </a:r>
            <a:r>
              <a:rPr lang="it-IT" altLang="it-IT" sz="1400" dirty="0" err="1">
                <a:cs typeface="Arial" panose="020B0604020202020204" pitchFamily="34" charset="0"/>
              </a:rPr>
              <a:t>Jetro</a:t>
            </a:r>
            <a:r>
              <a:rPr lang="it-IT" altLang="it-IT" sz="1400" dirty="0">
                <a:cs typeface="Arial" panose="020B0604020202020204" pitchFamily="34" charset="0"/>
              </a:rPr>
              <a:t> e allontana dal pozzo i pastori prepotenti</a:t>
            </a: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4135651" y="6186037"/>
            <a:ext cx="3992135" cy="52322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cs typeface="Arial" panose="020B0604020202020204" pitchFamily="34" charset="0"/>
              </a:rPr>
              <a:t>Mosè aiuta le figlie di </a:t>
            </a:r>
            <a:r>
              <a:rPr lang="it-IT" altLang="it-IT" sz="1400" dirty="0" err="1">
                <a:cs typeface="Arial" panose="020B0604020202020204" pitchFamily="34" charset="0"/>
              </a:rPr>
              <a:t>Jetro</a:t>
            </a:r>
            <a:r>
              <a:rPr lang="it-IT" altLang="it-IT" sz="1400" dirty="0">
                <a:cs typeface="Arial" panose="020B0604020202020204" pitchFamily="34" charset="0"/>
              </a:rPr>
              <a:t>, sacerdote di </a:t>
            </a:r>
            <a:r>
              <a:rPr lang="it-IT" altLang="it-IT" sz="1400" dirty="0" err="1">
                <a:cs typeface="Arial" panose="020B0604020202020204" pitchFamily="34" charset="0"/>
              </a:rPr>
              <a:t>Madiam</a:t>
            </a:r>
            <a:r>
              <a:rPr lang="it-IT" altLang="it-IT" sz="1400" dirty="0">
                <a:cs typeface="Arial" panose="020B0604020202020204" pitchFamily="34" charset="0"/>
              </a:rPr>
              <a:t>, ad attingere l’acqua dal pozzo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0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3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5" grpId="1" animBg="1"/>
      <p:bldP spid="28676" grpId="0" animBg="1"/>
      <p:bldP spid="28676" grpId="1" animBg="1"/>
      <p:bldP spid="28677" grpId="0" animBg="1"/>
      <p:bldP spid="28677" grpId="1" animBg="1"/>
      <p:bldP spid="28678" grpId="0" animBg="1"/>
      <p:bldP spid="28678" grpId="1" animBg="1"/>
      <p:bldP spid="28680" grpId="0" animBg="1"/>
      <p:bldP spid="28680" grpId="1" animBg="1"/>
      <p:bldP spid="28681" grpId="0" animBg="1"/>
      <p:bldP spid="28681" grpId="1" animBg="1"/>
      <p:bldP spid="28682" grpId="0" animBg="1"/>
      <p:bldP spid="28682" grpId="1" animBg="1"/>
      <p:bldP spid="28683" grpId="0" animBg="1"/>
      <p:bldP spid="2868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DSC092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268414"/>
            <a:ext cx="7297738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7" descr="02 Porta Ghiberti F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04814"/>
            <a:ext cx="168116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8"/>
          <p:cNvSpPr>
            <a:spLocks noChangeArrowheads="1"/>
          </p:cNvSpPr>
          <p:nvPr/>
        </p:nvSpPr>
        <p:spPr bwMode="auto">
          <a:xfrm>
            <a:off x="4224339" y="1125538"/>
            <a:ext cx="5451475" cy="457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400">
                <a:latin typeface="Comic Sans MS" panose="030F0702030302020204" pitchFamily="66" charset="0"/>
              </a:rPr>
              <a:t>per invidia si può uccidere un fratello</a:t>
            </a:r>
          </a:p>
        </p:txBody>
      </p:sp>
      <p:sp>
        <p:nvSpPr>
          <p:cNvPr id="26629" name="Rectangle 9"/>
          <p:cNvSpPr>
            <a:spLocks noChangeArrowheads="1"/>
          </p:cNvSpPr>
          <p:nvPr/>
        </p:nvSpPr>
        <p:spPr bwMode="auto">
          <a:xfrm>
            <a:off x="5232401" y="260350"/>
            <a:ext cx="3694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4400">
                <a:solidFill>
                  <a:srgbClr val="FF6600"/>
                </a:solidFill>
                <a:latin typeface="Comic Sans MS" panose="030F0702030302020204" pitchFamily="66" charset="0"/>
              </a:rPr>
              <a:t>Caino e Abele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0721" y="763200"/>
            <a:ext cx="8530559" cy="533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454687" y="1844676"/>
            <a:ext cx="1785776" cy="158432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847850" y="771628"/>
            <a:ext cx="2606836" cy="265737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847850" y="3429001"/>
            <a:ext cx="2952750" cy="26638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63352" y="5137806"/>
            <a:ext cx="1296145" cy="95410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400" dirty="0">
                <a:cs typeface="Arial" panose="020B0604020202020204" pitchFamily="34" charset="0"/>
              </a:rPr>
              <a:t>Mosè fu accolto nella famiglia di </a:t>
            </a:r>
            <a:r>
              <a:rPr lang="it-IT" altLang="it-IT" sz="1400" dirty="0" err="1">
                <a:cs typeface="Arial" panose="020B0604020202020204" pitchFamily="34" charset="0"/>
              </a:rPr>
              <a:t>Jetro</a:t>
            </a:r>
            <a:endParaRPr lang="it-IT" altLang="it-IT" sz="1400" dirty="0">
              <a:cs typeface="Arial" panose="020B0604020202020204" pitchFamily="34" charset="0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5428246" y="877718"/>
            <a:ext cx="5092508" cy="86793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30000"/>
              </a:spcBef>
              <a:buFontTx/>
              <a:buNone/>
            </a:pPr>
            <a:r>
              <a:rPr lang="it-IT" altLang="it-IT" sz="1400" dirty="0">
                <a:cs typeface="Arial" panose="020B0604020202020204" pitchFamily="34" charset="0"/>
              </a:rPr>
              <a:t>Mosè, mentre portava al pascolo le greggi di </a:t>
            </a:r>
            <a:r>
              <a:rPr lang="it-IT" altLang="it-IT" sz="1400" dirty="0" err="1">
                <a:cs typeface="Arial" panose="020B0604020202020204" pitchFamily="34" charset="0"/>
              </a:rPr>
              <a:t>Jetro</a:t>
            </a:r>
            <a:r>
              <a:rPr lang="it-IT" altLang="it-IT" sz="1400" dirty="0">
                <a:cs typeface="Arial" panose="020B0604020202020204" pitchFamily="34" charset="0"/>
              </a:rPr>
              <a:t>, fu colpito da un roveto ardente che non si consumava, Dio gli ordina di togliersi i sandali perché calpestava una terra sacra</a:t>
            </a: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259880" y="771627"/>
            <a:ext cx="1382873" cy="224676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>
                <a:cs typeface="Arial" panose="020B0604020202020204" pitchFamily="34" charset="0"/>
              </a:rPr>
              <a:t>Mosè riceve l’ordine dal Dio di Abramo, </a:t>
            </a:r>
            <a:endParaRPr lang="it-IT" altLang="it-IT" sz="1400" dirty="0" smtClean="0"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 smtClean="0">
                <a:cs typeface="Arial" panose="020B0604020202020204" pitchFamily="34" charset="0"/>
              </a:rPr>
              <a:t>di </a:t>
            </a:r>
            <a:r>
              <a:rPr lang="it-IT" altLang="it-IT" sz="1400" dirty="0">
                <a:cs typeface="Arial" panose="020B0604020202020204" pitchFamily="34" charset="0"/>
              </a:rPr>
              <a:t>Isacco </a:t>
            </a:r>
            <a:endParaRPr lang="it-IT" altLang="it-IT" sz="1400" dirty="0" smtClean="0"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 smtClean="0">
                <a:cs typeface="Arial" panose="020B0604020202020204" pitchFamily="34" charset="0"/>
              </a:rPr>
              <a:t>e </a:t>
            </a:r>
            <a:r>
              <a:rPr lang="it-IT" altLang="it-IT" sz="1400" dirty="0">
                <a:cs typeface="Arial" panose="020B0604020202020204" pitchFamily="34" charset="0"/>
              </a:rPr>
              <a:t>di Giacobbe, </a:t>
            </a:r>
            <a:endParaRPr lang="it-IT" altLang="it-IT" sz="1400" dirty="0" smtClean="0"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 smtClean="0">
                <a:cs typeface="Arial" panose="020B0604020202020204" pitchFamily="34" charset="0"/>
              </a:rPr>
              <a:t>di </a:t>
            </a:r>
            <a:r>
              <a:rPr lang="it-IT" altLang="it-IT" sz="1400" dirty="0">
                <a:cs typeface="Arial" panose="020B0604020202020204" pitchFamily="34" charset="0"/>
              </a:rPr>
              <a:t>liberare il popolo d’Israele dalla schiavitù in Egitto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  <p:bldP spid="30723" grpId="1" animBg="1"/>
      <p:bldP spid="30724" grpId="0" animBg="1"/>
      <p:bldP spid="30724" grpId="1" animBg="1"/>
      <p:bldP spid="30725" grpId="0" animBg="1"/>
      <p:bldP spid="30725" grpId="1" animBg="1"/>
      <p:bldP spid="30726" grpId="0" animBg="1"/>
      <p:bldP spid="30726" grpId="1" animBg="1"/>
      <p:bldP spid="30727" grpId="0" animBg="1"/>
      <p:bldP spid="30727" grpId="1" animBg="1"/>
      <p:bldP spid="30728" grpId="0" animBg="1"/>
      <p:bldP spid="30728" grpId="1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02 a particolare 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620713"/>
            <a:ext cx="7405687" cy="57578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02 a particolare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32" y="836613"/>
            <a:ext cx="7856537" cy="57578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3064561" y="188913"/>
            <a:ext cx="60628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cs typeface="Arial" panose="020B0604020202020204" pitchFamily="34" charset="0"/>
              </a:rPr>
              <a:t>Particolare di Mosè e le figlie di </a:t>
            </a:r>
            <a:r>
              <a:rPr lang="it-IT" altLang="it-IT" sz="2800" dirty="0" err="1">
                <a:solidFill>
                  <a:schemeClr val="bg1"/>
                </a:solidFill>
                <a:cs typeface="Arial" panose="020B0604020202020204" pitchFamily="34" charset="0"/>
              </a:rPr>
              <a:t>Jetro</a:t>
            </a:r>
            <a:endParaRPr lang="it-IT" altLang="it-IT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DSC036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188913"/>
            <a:ext cx="5561013" cy="653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5"/>
          <p:cNvSpPr>
            <a:spLocks noChangeArrowheads="1"/>
          </p:cNvSpPr>
          <p:nvPr/>
        </p:nvSpPr>
        <p:spPr bwMode="auto">
          <a:xfrm>
            <a:off x="3048000" y="476251"/>
            <a:ext cx="609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Ravenna: Basilica S. Vitale: Mosè e il roveto ardente</a:t>
            </a:r>
          </a:p>
        </p:txBody>
      </p:sp>
      <p:pic>
        <p:nvPicPr>
          <p:cNvPr id="145411" name="Picture 6" descr="Immagine Mosè2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t="5482" b="14523"/>
          <a:stretch/>
        </p:blipFill>
        <p:spPr bwMode="auto">
          <a:xfrm>
            <a:off x="2521322" y="1124694"/>
            <a:ext cx="7149357" cy="460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01 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770" y="1268760"/>
            <a:ext cx="402431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01 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922" y="1270347"/>
            <a:ext cx="512445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07369" y="260648"/>
            <a:ext cx="11377263" cy="738664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1400" dirty="0">
                <a:cs typeface="Arial" panose="020B0604020202020204" pitchFamily="34" charset="0"/>
              </a:rPr>
              <a:t>Cappella Sistina Vaticano: "</a:t>
            </a:r>
            <a:r>
              <a:rPr lang="it-IT" altLang="it-IT" sz="1400" b="1" dirty="0">
                <a:cs typeface="Arial" panose="020B0604020202020204" pitchFamily="34" charset="0"/>
              </a:rPr>
              <a:t>Viaggio di Mosè in Egitto</a:t>
            </a:r>
            <a:r>
              <a:rPr lang="it-IT" altLang="it-IT" sz="1400" dirty="0">
                <a:cs typeface="Arial" panose="020B0604020202020204" pitchFamily="34" charset="0"/>
              </a:rPr>
              <a:t>", attribuito al Perugino, </a:t>
            </a:r>
            <a:r>
              <a:rPr lang="it-IT" altLang="it-IT" sz="1400" dirty="0" smtClean="0">
                <a:cs typeface="Arial" panose="020B0604020202020204" pitchFamily="34" charset="0"/>
              </a:rPr>
              <a:t>rappresenta </a:t>
            </a:r>
            <a:r>
              <a:rPr lang="it-IT" altLang="it-IT" sz="1400" dirty="0">
                <a:cs typeface="Arial" panose="020B0604020202020204" pitchFamily="34" charset="0"/>
              </a:rPr>
              <a:t>il momento in cui "</a:t>
            </a:r>
            <a:r>
              <a:rPr lang="it-IT" altLang="it-IT" sz="1400" i="1" dirty="0">
                <a:cs typeface="Arial" panose="020B0604020202020204" pitchFamily="34" charset="0"/>
              </a:rPr>
              <a:t>Mosè prese sua moglie e i figli, si dispose </a:t>
            </a:r>
            <a:r>
              <a:rPr lang="it-IT" altLang="it-IT" sz="1400" i="1" dirty="0" smtClean="0">
                <a:cs typeface="Arial" panose="020B0604020202020204" pitchFamily="34" charset="0"/>
              </a:rPr>
              <a:t>a </a:t>
            </a:r>
            <a:r>
              <a:rPr lang="it-IT" altLang="it-IT" sz="1400" i="1" dirty="0">
                <a:cs typeface="Arial" panose="020B0604020202020204" pitchFamily="34" charset="0"/>
              </a:rPr>
              <a:t>ritornare in Egitto, portando in mano la verga datagli da </a:t>
            </a:r>
            <a:r>
              <a:rPr lang="it-IT" altLang="it-IT" sz="1400" i="1" dirty="0" err="1" smtClean="0">
                <a:cs typeface="Arial" panose="020B0604020202020204" pitchFamily="34" charset="0"/>
              </a:rPr>
              <a:t>Dio</a:t>
            </a:r>
            <a:r>
              <a:rPr lang="it-IT" altLang="it-IT" sz="1400" dirty="0" err="1" smtClean="0">
                <a:cs typeface="Arial" panose="020B0604020202020204" pitchFamily="34" charset="0"/>
              </a:rPr>
              <a:t>.Ma</a:t>
            </a:r>
            <a:r>
              <a:rPr lang="it-IT" altLang="it-IT" sz="1400" dirty="0" smtClean="0">
                <a:cs typeface="Arial" panose="020B0604020202020204" pitchFamily="34" charset="0"/>
              </a:rPr>
              <a:t> </a:t>
            </a:r>
            <a:r>
              <a:rPr lang="it-IT" altLang="it-IT" sz="1400" dirty="0">
                <a:cs typeface="Arial" panose="020B0604020202020204" pitchFamily="34" charset="0"/>
              </a:rPr>
              <a:t>durante il viaggio ordinò la circoncisione del figlio (a destra). 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546278" y="3429000"/>
            <a:ext cx="1655762" cy="7905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4034184" y="4221088"/>
            <a:ext cx="3167856" cy="247247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7202041" y="3932585"/>
            <a:ext cx="3354042" cy="273526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2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animBg="1"/>
      <p:bldP spid="44036" grpId="1" animBg="1"/>
      <p:bldP spid="44037" grpId="0" animBg="1"/>
      <p:bldP spid="44037" grpId="1" animBg="1"/>
      <p:bldP spid="44038" grpId="0" animBg="1"/>
      <p:bldP spid="44038" grpId="1" animBg="1"/>
      <p:bldP spid="44039" grpId="0" animBg="1"/>
      <p:bldP spid="44039" grpId="1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17032" y="188913"/>
            <a:ext cx="6357937" cy="777875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Le 10 piaghe d’Egitto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3392" y="1124744"/>
            <a:ext cx="10945216" cy="5545138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l’acqua del Nilo cambiata in sangue</a:t>
            </a:r>
          </a:p>
          <a:p>
            <a:pPr eaLnBrk="1" hangingPunct="1">
              <a:buFontTx/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(probabilmente la grande piena del Nilo che colora di rosso l’acqua per il fango che trascina)</a:t>
            </a:r>
          </a:p>
          <a:p>
            <a:pPr eaLnBrk="1" hangingPunct="1"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l’invasione delle rane nelle abitazioni</a:t>
            </a:r>
          </a:p>
          <a:p>
            <a:pPr eaLnBrk="1" hangingPunct="1"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l’invasione delle zanzare </a:t>
            </a:r>
          </a:p>
          <a:p>
            <a:pPr eaLnBrk="1" hangingPunct="1"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l’invasione dei mosconi</a:t>
            </a:r>
          </a:p>
          <a:p>
            <a:pPr eaLnBrk="1" hangingPunct="1"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la peste che fece morire il bestiame</a:t>
            </a:r>
          </a:p>
          <a:p>
            <a:pPr eaLnBrk="1" hangingPunct="1"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l’ulcera (l’antrace trasmessa dalle mosche?)</a:t>
            </a:r>
          </a:p>
          <a:p>
            <a:pPr eaLnBrk="1" hangingPunct="1"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la grandine</a:t>
            </a:r>
          </a:p>
          <a:p>
            <a:pPr eaLnBrk="1" hangingPunct="1"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le cavallette</a:t>
            </a:r>
          </a:p>
          <a:p>
            <a:pPr eaLnBrk="1" hangingPunct="1"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il buio totale per tre giorni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39107" y="224632"/>
            <a:ext cx="8713787" cy="6408737"/>
          </a:xfrm>
          <a:solidFill>
            <a:srgbClr val="FFFFCC"/>
          </a:solidFill>
        </p:spPr>
        <p:txBody>
          <a:bodyPr/>
          <a:lstStyle/>
          <a:p>
            <a:pPr algn="ctr" eaLnBrk="1" hangingPunct="1">
              <a:buFontTx/>
              <a:buNone/>
            </a:pPr>
            <a:endParaRPr lang="it-IT" altLang="it-IT" sz="1800" b="1" dirty="0"/>
          </a:p>
          <a:p>
            <a:pPr algn="ctr" eaLnBrk="1" hangingPunct="1">
              <a:buFontTx/>
              <a:buNone/>
            </a:pPr>
            <a:endParaRPr lang="it-IT" altLang="it-IT" sz="1800" b="1" dirty="0"/>
          </a:p>
          <a:p>
            <a:pPr algn="ctr" eaLnBrk="1" hangingPunct="1">
              <a:buFontTx/>
              <a:buNone/>
            </a:pPr>
            <a:r>
              <a:rPr lang="it-IT" altLang="it-IT" b="1" dirty="0" smtClean="0"/>
              <a:t>10. L'ultima di queste piaghe</a:t>
            </a:r>
            <a:r>
              <a:rPr lang="it-IT" altLang="it-IT" sz="4000" dirty="0"/>
              <a:t>,</a:t>
            </a:r>
          </a:p>
          <a:p>
            <a:pPr algn="ctr" eaLnBrk="1" hangingPunct="1">
              <a:buFontTx/>
              <a:buNone/>
            </a:pPr>
            <a:r>
              <a:rPr lang="it-IT" altLang="it-IT" sz="4000" dirty="0"/>
              <a:t>è la </a:t>
            </a:r>
            <a:r>
              <a:rPr lang="it-IT" altLang="it-IT" sz="4000" b="1" u="sng" dirty="0"/>
              <a:t>morte di tutti i primogeniti</a:t>
            </a:r>
            <a:r>
              <a:rPr lang="it-IT" altLang="it-IT" sz="4000" dirty="0"/>
              <a:t> </a:t>
            </a:r>
          </a:p>
          <a:p>
            <a:pPr algn="ctr" eaLnBrk="1" hangingPunct="1">
              <a:buFontTx/>
              <a:buNone/>
            </a:pPr>
            <a:r>
              <a:rPr lang="it-IT" altLang="it-IT" sz="4000" dirty="0"/>
              <a:t>maschi degli egiziani, </a:t>
            </a:r>
          </a:p>
          <a:p>
            <a:pPr algn="ctr" eaLnBrk="1" hangingPunct="1">
              <a:buFontTx/>
              <a:buNone/>
            </a:pPr>
            <a:r>
              <a:rPr lang="it-IT" altLang="it-IT" dirty="0" smtClean="0"/>
              <a:t>che coinvolse anche il figlio del Faraone. </a:t>
            </a:r>
          </a:p>
          <a:p>
            <a:pPr algn="ctr" eaLnBrk="1" hangingPunct="1">
              <a:buFontTx/>
              <a:buNone/>
            </a:pPr>
            <a:r>
              <a:rPr lang="it-IT" altLang="it-IT" dirty="0" smtClean="0"/>
              <a:t>Il faraone si convinse a lasciar andare gli ebrei.</a:t>
            </a:r>
          </a:p>
          <a:p>
            <a:pPr algn="ctr" eaLnBrk="1" hangingPunct="1">
              <a:buFontTx/>
              <a:buNone/>
            </a:pPr>
            <a:endParaRPr lang="it-IT" altLang="it-IT" sz="2800" dirty="0"/>
          </a:p>
          <a:p>
            <a:pPr algn="ctr" eaLnBrk="1" hangingPunct="1">
              <a:buFontTx/>
              <a:buNone/>
            </a:pPr>
            <a:r>
              <a:rPr lang="it-IT" altLang="it-IT" sz="2800" dirty="0"/>
              <a:t>Quel giorno fu considerato </a:t>
            </a:r>
          </a:p>
          <a:p>
            <a:pPr algn="ctr" eaLnBrk="1" hangingPunct="1">
              <a:buFontTx/>
              <a:buNone/>
            </a:pPr>
            <a:r>
              <a:rPr lang="it-IT" altLang="it-IT" sz="2800" dirty="0"/>
              <a:t>l’inizio della </a:t>
            </a:r>
            <a:r>
              <a:rPr lang="it-IT" altLang="it-IT" sz="2800" b="1" dirty="0">
                <a:solidFill>
                  <a:srgbClr val="0033CC"/>
                </a:solidFill>
                <a:latin typeface="Comic Sans MS" panose="030F0702030302020204" pitchFamily="66" charset="0"/>
              </a:rPr>
              <a:t>Pasqua ebraica di Mosè</a:t>
            </a:r>
            <a:r>
              <a:rPr lang="it-IT" altLang="it-IT" sz="2800" dirty="0"/>
              <a:t>.</a:t>
            </a:r>
            <a:r>
              <a:rPr lang="it-IT" altLang="it-IT" sz="2800" i="1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3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3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3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3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/>
          </p:cNvSpPr>
          <p:nvPr/>
        </p:nvSpPr>
        <p:spPr bwMode="auto">
          <a:xfrm>
            <a:off x="1919288" y="404813"/>
            <a:ext cx="8108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cs typeface="Arial" panose="020B0604020202020204" pitchFamily="34" charset="0"/>
              </a:rPr>
              <a:t>Lawrence Alma Tadema: La morte dei primogeniti e del figlio del faraone 1872</a:t>
            </a:r>
          </a:p>
        </p:txBody>
      </p:sp>
      <p:pic>
        <p:nvPicPr>
          <p:cNvPr id="151555" name="Picture 3" descr="Immagine 0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341438"/>
            <a:ext cx="74676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51484" y="188913"/>
            <a:ext cx="9289032" cy="6408737"/>
          </a:xfrm>
          <a:solidFill>
            <a:srgbClr val="FFFFCC"/>
          </a:solidFill>
        </p:spPr>
        <p:txBody>
          <a:bodyPr/>
          <a:lstStyle/>
          <a:p>
            <a:pPr algn="ctr" eaLnBrk="1" hangingPunct="1">
              <a:buFontTx/>
              <a:buNone/>
            </a:pPr>
            <a:endParaRPr lang="it-IT" altLang="it-IT" sz="1200" b="1" dirty="0"/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4400" b="1" dirty="0"/>
              <a:t>ATTENZIONE</a:t>
            </a:r>
            <a:endParaRPr lang="it-IT" altLang="it-IT" sz="4400" i="1" dirty="0"/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Nel giorno ricordato dagli ebrei come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la </a:t>
            </a:r>
            <a:r>
              <a:rPr lang="it-IT" altLang="it-IT" b="1" u="sng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Pasqua ebraica</a:t>
            </a:r>
            <a:r>
              <a:rPr lang="it-IT" altLang="it-IT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(</a:t>
            </a:r>
            <a:r>
              <a:rPr lang="it-IT" altLang="it-IT" b="1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Pesach</a:t>
            </a:r>
            <a:r>
              <a:rPr lang="it-IT" altLang="it-IT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)</a:t>
            </a:r>
            <a:r>
              <a:rPr lang="it-IT" altLang="it-IT" dirty="0" smtClean="0"/>
              <a:t> ossia la festa</a:t>
            </a:r>
            <a:r>
              <a:rPr lang="it-IT" altLang="it-IT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dirty="0" smtClean="0"/>
              <a:t>del </a:t>
            </a:r>
            <a:r>
              <a:rPr lang="it-IT" altLang="it-IT" b="1" dirty="0" smtClean="0"/>
              <a:t>Passaggio</a:t>
            </a:r>
            <a:r>
              <a:rPr lang="it-IT" altLang="it-IT" dirty="0" smtClean="0"/>
              <a:t>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dalla schiavitù d’Egitto alla libertà,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it-IT" altLang="it-IT" dirty="0" smtClean="0"/>
              <a:t>furono  </a:t>
            </a:r>
            <a:r>
              <a:rPr lang="it-IT" altLang="it-IT" b="1" dirty="0" smtClean="0">
                <a:solidFill>
                  <a:srgbClr val="FF0000"/>
                </a:solidFill>
              </a:rPr>
              <a:t>sacrificati gli agnelli</a:t>
            </a:r>
            <a:r>
              <a:rPr lang="it-IT" altLang="it-IT" dirty="0" smtClean="0"/>
              <a:t> 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it-IT" altLang="it-IT" b="1" dirty="0" smtClean="0">
                <a:solidFill>
                  <a:srgbClr val="FF0000"/>
                </a:solidFill>
              </a:rPr>
              <a:t>senza spezzare le loro ossa</a:t>
            </a:r>
            <a:r>
              <a:rPr lang="it-IT" altLang="it-IT" dirty="0" smtClean="0"/>
              <a:t>,  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it-IT" altLang="it-IT" dirty="0" smtClean="0"/>
              <a:t>e si cosparsero gli stipiti delle porte 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it-IT" altLang="it-IT" dirty="0" smtClean="0"/>
              <a:t>con il loro </a:t>
            </a:r>
            <a:r>
              <a:rPr lang="it-IT" altLang="it-IT" b="1" dirty="0" smtClean="0">
                <a:solidFill>
                  <a:srgbClr val="FF0000"/>
                </a:solidFill>
              </a:rPr>
              <a:t>sangue.</a:t>
            </a:r>
            <a:r>
              <a:rPr lang="it-IT" altLang="it-IT" dirty="0" smtClean="0"/>
              <a:t> </a:t>
            </a: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2928144" y="3933056"/>
            <a:ext cx="6335713" cy="25922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7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7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7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7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</p:bldLst>
  </p:timing>
</p:sld>
</file>

<file path=ppt/theme/theme1.xml><?xml version="1.0" encoding="utf-8"?>
<a:theme xmlns:a="http://schemas.openxmlformats.org/drawingml/2006/main" name="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6741</TotalTime>
  <Words>4904</Words>
  <Application>Microsoft Office PowerPoint</Application>
  <PresentationFormat>Widescreen</PresentationFormat>
  <Paragraphs>754</Paragraphs>
  <Slides>178</Slides>
  <Notes>76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178</vt:i4>
      </vt:variant>
    </vt:vector>
  </HeadingPairs>
  <TitlesOfParts>
    <vt:vector size="183" baseType="lpstr">
      <vt:lpstr>Arial</vt:lpstr>
      <vt:lpstr>Calibri</vt:lpstr>
      <vt:lpstr>Calibri Light</vt:lpstr>
      <vt:lpstr>Comic Sans MS</vt:lpstr>
      <vt:lpstr>Struttura predefinita</vt:lpstr>
      <vt:lpstr>Super - SINTESI  Antico Testamento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ABRAMO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Chi è Melkisedek  spesso dipinto nell’arte  con Abramo?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Ravenna: basilica di San Apollinare in Classe.   -Abele offre il sacrificio di un agnello,  - Melchisedek offre il pane e vino - Abramo offre il figlio Isacco che, secondo la Bibbia, sarà poi risparmiato e sostituito con l’agnello.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Rembrandt   Giacobbe e l'Angelo, 1659  Berlino, Gemaldegalerie </vt:lpstr>
      <vt:lpstr>Presentazione standard di PowerPoint</vt:lpstr>
      <vt:lpstr> Hendrik Andersen,  Lotta di Giacobbe e l'Angelo,   gesso 1909 -11 Roma,  Museo Hendrik Andersen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10 piaghe d’Egitto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Dopo Saul ricordiamo il regno di Davide</vt:lpstr>
      <vt:lpstr>Presentazione standard di PowerPoint</vt:lpstr>
      <vt:lpstr>Presentazione standard di PowerPoint</vt:lpstr>
      <vt:lpstr>Presentazione standard di PowerPoint</vt:lpstr>
      <vt:lpstr>David del Verrocchio  Museo Nazionale del Bargello (Firenze) 1472 </vt:lpstr>
      <vt:lpstr>Presentazione standard di PowerPoint</vt:lpstr>
      <vt:lpstr>Presentazione standard di PowerPoint</vt:lpstr>
      <vt:lpstr>Presentazione standard di PowerPoint</vt:lpstr>
      <vt:lpstr>SALOMONE Re di Israele e di Giuda (961-922 a.C.)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Schema storico  del popolo d’Israele</dc:title>
  <dc:creator>Claudio</dc:creator>
  <cp:lastModifiedBy>PC Claudio</cp:lastModifiedBy>
  <cp:revision>291</cp:revision>
  <dcterms:created xsi:type="dcterms:W3CDTF">2007-03-09T20:26:07Z</dcterms:created>
  <dcterms:modified xsi:type="dcterms:W3CDTF">2021-03-10T14:21:20Z</dcterms:modified>
</cp:coreProperties>
</file>